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0"/>
  </p:notesMasterIdLst>
  <p:sldIdLst>
    <p:sldId id="257" r:id="rId3"/>
    <p:sldId id="273" r:id="rId4"/>
    <p:sldId id="258" r:id="rId5"/>
    <p:sldId id="260" r:id="rId6"/>
    <p:sldId id="259" r:id="rId7"/>
    <p:sldId id="262" r:id="rId8"/>
    <p:sldId id="271" r:id="rId9"/>
    <p:sldId id="27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4" r:id="rId1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8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12F728-A268-4699-80A5-817FE475C69D}" type="datetimeFigureOut">
              <a:rPr lang="tr-TR" smtClean="0"/>
              <a:t>21.09.2016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4B0E84-0A66-4AAB-9CCB-D8774EB13A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4437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161A0F9-0982-48F8-9D5D-AA5446CD55DC}" type="slidenum">
              <a:rPr lang="tr-TR" smtClean="0"/>
              <a:pPr>
                <a:defRPr/>
              </a:pPr>
              <a:t>5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CA634-56E1-43D7-91F5-611ECDCBDFCD}" type="datetimeFigureOut">
              <a:rPr lang="tr-TR" smtClean="0"/>
              <a:t>21.09.2016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82D00-8E14-4793-8180-665F4181C2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4438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CA634-56E1-43D7-91F5-611ECDCBDFCD}" type="datetimeFigureOut">
              <a:rPr lang="tr-TR" smtClean="0"/>
              <a:t>21.09.2016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82D00-8E14-4793-8180-665F4181C2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1923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CA634-56E1-43D7-91F5-611ECDCBDFCD}" type="datetimeFigureOut">
              <a:rPr lang="tr-TR" smtClean="0"/>
              <a:t>21.09.2016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82D00-8E14-4793-8180-665F4181C2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86417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2B0461A-48BC-4FB3-8205-D0E191A574C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45053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6C9CABF-F00B-4BEC-BA91-C040E1C533C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98867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AFD3440-0814-4031-9012-AAB681916A7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0814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10EA8F5C-EC6E-4141-BC82-F0E00FE442A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67876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714E936-8055-4A98-A4DC-B74863BFD2E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61966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7EB4A32-B37F-4AD3-8CFB-9D6D7D3C318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69943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080A769-B1CB-4F4F-9281-617AA6CE699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34024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3EA0681-5C7B-4B23-9BD9-E1B09C08A87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9089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CA634-56E1-43D7-91F5-611ECDCBDFCD}" type="datetimeFigureOut">
              <a:rPr lang="tr-TR" smtClean="0"/>
              <a:t>21.09.2016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82D00-8E14-4793-8180-665F4181C2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33344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683F305-CA2B-485C-892C-B8FBC8704CF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20960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16D9F12F-6AFC-41DF-9462-57097F57A45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13114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676ECCB0-2123-45BD-8C40-922E31E77DB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3049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CA634-56E1-43D7-91F5-611ECDCBDFCD}" type="datetimeFigureOut">
              <a:rPr lang="tr-TR" smtClean="0"/>
              <a:t>21.09.2016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82D00-8E14-4793-8180-665F4181C2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3225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CA634-56E1-43D7-91F5-611ECDCBDFCD}" type="datetimeFigureOut">
              <a:rPr lang="tr-TR" smtClean="0"/>
              <a:t>21.09.2016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82D00-8E14-4793-8180-665F4181C2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0486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CA634-56E1-43D7-91F5-611ECDCBDFCD}" type="datetimeFigureOut">
              <a:rPr lang="tr-TR" smtClean="0"/>
              <a:t>21.09.2016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82D00-8E14-4793-8180-665F4181C2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5447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CA634-56E1-43D7-91F5-611ECDCBDFCD}" type="datetimeFigureOut">
              <a:rPr lang="tr-TR" smtClean="0"/>
              <a:t>21.09.2016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82D00-8E14-4793-8180-665F4181C2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9834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CA634-56E1-43D7-91F5-611ECDCBDFCD}" type="datetimeFigureOut">
              <a:rPr lang="tr-TR" smtClean="0"/>
              <a:t>21.09.2016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82D00-8E14-4793-8180-665F4181C2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4155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CA634-56E1-43D7-91F5-611ECDCBDFCD}" type="datetimeFigureOut">
              <a:rPr lang="tr-TR" smtClean="0"/>
              <a:t>21.09.2016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82D00-8E14-4793-8180-665F4181C2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391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CA634-56E1-43D7-91F5-611ECDCBDFCD}" type="datetimeFigureOut">
              <a:rPr lang="tr-TR" smtClean="0"/>
              <a:t>21.09.2016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82D00-8E14-4793-8180-665F4181C2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8560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5CA634-56E1-43D7-91F5-611ECDCBDFCD}" type="datetimeFigureOut">
              <a:rPr lang="tr-TR" smtClean="0"/>
              <a:t>21.09.2016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82D00-8E14-4793-8180-665F4181C2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9787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  <a:endParaRPr lang="en-US" smtClean="0"/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rgbClr val="04617B">
                    <a:shade val="90000"/>
                  </a:srgbClr>
                </a:solidFill>
                <a:latin typeface="Times New Roman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rgbClr val="04617B">
                    <a:shade val="90000"/>
                  </a:srgbClr>
                </a:solidFill>
                <a:latin typeface="Times New Roman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rgbClr val="04617B">
                    <a:shade val="90000"/>
                  </a:srgbClr>
                </a:solidFill>
                <a:latin typeface="Times New Roman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4DAB8A3-8784-4D7D-A1BB-8D27B1A82AA2}" type="slidenum">
              <a:rPr lang="tr-T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prstClr val="black"/>
                </a:solidFill>
                <a:latin typeface="Times New Roman" charset="0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prstClr val="black"/>
                </a:solidFill>
                <a:latin typeface="Times New Roman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83580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lt Başlık 2"/>
          <p:cNvSpPr>
            <a:spLocks noGrp="1"/>
          </p:cNvSpPr>
          <p:nvPr>
            <p:ph type="subTitle" idx="1"/>
          </p:nvPr>
        </p:nvSpPr>
        <p:spPr>
          <a:xfrm>
            <a:off x="539552" y="1484784"/>
            <a:ext cx="8324850" cy="2016224"/>
          </a:xfrm>
        </p:spPr>
        <p:txBody>
          <a:bodyPr/>
          <a:lstStyle/>
          <a:p>
            <a:pPr marR="0" algn="ctr" eaLnBrk="1" hangingPunct="1">
              <a:defRPr/>
            </a:pPr>
            <a:r>
              <a:rPr lang="tr-TR" sz="4400" b="1" dirty="0" smtClean="0">
                <a:solidFill>
                  <a:schemeClr val="accent1">
                    <a:lumMod val="75000"/>
                  </a:schemeClr>
                </a:solidFill>
                <a:latin typeface="Franklin Gothic Medium Cond" pitchFamily="34" charset="0"/>
                <a:cs typeface="Arial" pitchFamily="34" charset="0"/>
              </a:rPr>
              <a:t>MERSİN İL MİLLİ EĞİTİM MÜDÜRLÜĞÜ</a:t>
            </a:r>
          </a:p>
          <a:p>
            <a:pPr marR="0" algn="ctr" eaLnBrk="1" hangingPunct="1">
              <a:defRPr/>
            </a:pPr>
            <a:r>
              <a:rPr lang="tr-TR" sz="4400" b="1" dirty="0" smtClean="0">
                <a:solidFill>
                  <a:schemeClr val="accent1">
                    <a:lumMod val="75000"/>
                  </a:schemeClr>
                </a:solidFill>
                <a:latin typeface="Franklin Gothic Medium Cond" pitchFamily="34" charset="0"/>
                <a:cs typeface="Arial" pitchFamily="34" charset="0"/>
              </a:rPr>
              <a:t>TEOG, LYS, YGS SONUÇLARI</a:t>
            </a:r>
          </a:p>
        </p:txBody>
      </p:sp>
      <p:pic>
        <p:nvPicPr>
          <p:cNvPr id="26627" name="Resim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7948" y="4725144"/>
            <a:ext cx="2879725" cy="148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62204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4 Dikdörtgen"/>
          <p:cNvSpPr>
            <a:spLocks noChangeArrowheads="1"/>
          </p:cNvSpPr>
          <p:nvPr/>
        </p:nvSpPr>
        <p:spPr bwMode="auto">
          <a:xfrm>
            <a:off x="500034" y="620688"/>
            <a:ext cx="814393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tr-TR" altLang="tr-TR" sz="2800" dirty="0">
                <a:latin typeface="Franklin Gothic Demi Cond" pitchFamily="34" charset="0"/>
              </a:rPr>
              <a:t> </a:t>
            </a:r>
            <a:r>
              <a:rPr lang="tr-TR" alt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 Cond" pitchFamily="34" charset="0"/>
              </a:rPr>
              <a:t>2010-2016 MERSİN YGS PUAN İL SIRASIRA</a:t>
            </a:r>
            <a:endParaRPr lang="tr-TR" alt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Demi Cond" pitchFamily="34" charset="0"/>
            </a:endParaRPr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9506086"/>
              </p:ext>
            </p:extLst>
          </p:nvPr>
        </p:nvGraphicFramePr>
        <p:xfrm>
          <a:off x="179512" y="1253515"/>
          <a:ext cx="8640956" cy="4767773"/>
        </p:xfrm>
        <a:graphic>
          <a:graphicData uri="http://schemas.openxmlformats.org/drawingml/2006/table">
            <a:tbl>
              <a:tblPr/>
              <a:tblGrid>
                <a:gridCol w="609054"/>
                <a:gridCol w="447273"/>
                <a:gridCol w="637604"/>
                <a:gridCol w="520234"/>
                <a:gridCol w="735942"/>
                <a:gridCol w="634431"/>
                <a:gridCol w="637604"/>
                <a:gridCol w="409208"/>
                <a:gridCol w="637604"/>
                <a:gridCol w="520234"/>
                <a:gridCol w="532922"/>
                <a:gridCol w="409208"/>
                <a:gridCol w="532922"/>
                <a:gridCol w="409208"/>
                <a:gridCol w="558300"/>
                <a:gridCol w="409208"/>
              </a:tblGrid>
              <a:tr h="115212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1" i="0" u="none" strike="noStrike" dirty="0">
                          <a:effectLst/>
                          <a:latin typeface="Calibri"/>
                        </a:rPr>
                        <a:t>YILLAR</a:t>
                      </a: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1" i="0" u="none" strike="noStrike">
                          <a:effectLst/>
                          <a:latin typeface="Calibri"/>
                        </a:rPr>
                        <a:t>GİREN ÖĞR.</a:t>
                      </a: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1" i="0" u="none" strike="noStrike" dirty="0" smtClean="0">
                          <a:effectLst/>
                          <a:latin typeface="Calibri"/>
                        </a:rPr>
                        <a:t>YGS1 (Mat</a:t>
                      </a:r>
                      <a:r>
                        <a:rPr lang="tr-TR" sz="1050" b="1" i="0" u="none" strike="noStrike" baseline="0" dirty="0" smtClean="0">
                          <a:effectLst/>
                          <a:latin typeface="Calibri"/>
                        </a:rPr>
                        <a:t>. Ağırlıklı Sayısal Puan)</a:t>
                      </a:r>
                      <a:endParaRPr lang="tr-TR" sz="1050" b="1" i="0" u="none" strike="noStrike" dirty="0">
                        <a:effectLst/>
                        <a:latin typeface="Calibri"/>
                      </a:endParaRP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1" i="0" u="none" strike="noStrike" dirty="0">
                          <a:effectLst/>
                          <a:latin typeface="Calibri"/>
                        </a:rPr>
                        <a:t>İL SIRA</a:t>
                      </a: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50" b="1" i="0" u="none" strike="noStrike" dirty="0" smtClean="0">
                          <a:effectLst/>
                          <a:latin typeface="Calibri"/>
                        </a:rPr>
                        <a:t>YGS2 (Fen</a:t>
                      </a:r>
                      <a:r>
                        <a:rPr lang="tr-TR" sz="1050" b="1" i="0" u="none" strike="noStrike" baseline="0" dirty="0" smtClean="0">
                          <a:effectLst/>
                          <a:latin typeface="Calibri"/>
                        </a:rPr>
                        <a:t> Ağırlıklı Sayısal Puan)</a:t>
                      </a:r>
                      <a:endParaRPr lang="tr-TR" sz="1050" b="1" i="0" u="none" strike="noStrike" dirty="0" smtClean="0">
                        <a:effectLst/>
                        <a:latin typeface="Calibri"/>
                      </a:endParaRPr>
                    </a:p>
                    <a:p>
                      <a:pPr algn="ctr" fontAlgn="ctr"/>
                      <a:endParaRPr lang="tr-TR" sz="1050" b="1" i="0" u="none" strike="noStrike" dirty="0">
                        <a:effectLst/>
                        <a:latin typeface="Calibri"/>
                      </a:endParaRP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1" i="0" u="none" strike="noStrike" dirty="0">
                          <a:effectLst/>
                          <a:latin typeface="Calibri"/>
                        </a:rPr>
                        <a:t>İL SIRA</a:t>
                      </a: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50" b="1" i="0" u="none" strike="noStrike" dirty="0" smtClean="0">
                          <a:effectLst/>
                          <a:latin typeface="Calibri"/>
                        </a:rPr>
                        <a:t>YGS3 (Türkçe</a:t>
                      </a:r>
                      <a:r>
                        <a:rPr lang="tr-TR" sz="1050" b="1" i="0" u="none" strike="noStrike" baseline="0" dirty="0" smtClean="0">
                          <a:effectLst/>
                          <a:latin typeface="Calibri"/>
                        </a:rPr>
                        <a:t> Ağırlıklı Sözel Puan)</a:t>
                      </a:r>
                      <a:endParaRPr lang="tr-TR" sz="1050" b="1" i="0" u="none" strike="noStrike" dirty="0" smtClean="0">
                        <a:effectLst/>
                        <a:latin typeface="Calibri"/>
                      </a:endParaRPr>
                    </a:p>
                    <a:p>
                      <a:pPr algn="ctr" fontAlgn="ctr"/>
                      <a:endParaRPr lang="tr-TR" sz="1050" b="1" i="0" u="none" strike="noStrike" dirty="0">
                        <a:effectLst/>
                        <a:latin typeface="Calibri"/>
                      </a:endParaRP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1" i="0" u="none" strike="noStrike">
                          <a:effectLst/>
                          <a:latin typeface="Calibri"/>
                        </a:rPr>
                        <a:t>İL SIRA</a:t>
                      </a: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50" b="1" i="0" u="none" strike="noStrike" dirty="0" smtClean="0">
                          <a:effectLst/>
                          <a:latin typeface="Calibri"/>
                        </a:rPr>
                        <a:t>YGS4 (Sosyal</a:t>
                      </a:r>
                      <a:r>
                        <a:rPr lang="tr-TR" sz="1050" b="1" i="0" u="none" strike="noStrike" baseline="0" dirty="0" smtClean="0">
                          <a:effectLst/>
                          <a:latin typeface="Calibri"/>
                        </a:rPr>
                        <a:t> Ağırlıklı Sözel Puan)</a:t>
                      </a:r>
                      <a:endParaRPr lang="tr-TR" sz="1050" b="1" i="0" u="none" strike="noStrike" dirty="0" smtClean="0">
                        <a:effectLst/>
                        <a:latin typeface="Calibri"/>
                      </a:endParaRPr>
                    </a:p>
                    <a:p>
                      <a:pPr algn="ctr" fontAlgn="ctr"/>
                      <a:endParaRPr lang="tr-TR" sz="1050" b="1" i="0" u="none" strike="noStrike" dirty="0">
                        <a:effectLst/>
                        <a:latin typeface="Calibri"/>
                      </a:endParaRP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1" i="0" u="none" strike="noStrike">
                          <a:effectLst/>
                          <a:latin typeface="Calibri"/>
                        </a:rPr>
                        <a:t>İL SIRA</a:t>
                      </a: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50" b="1" i="0" u="none" strike="noStrike" dirty="0" smtClean="0">
                          <a:effectLst/>
                          <a:latin typeface="Calibri"/>
                        </a:rPr>
                        <a:t>YGS5 (Türkçe-Sosyal</a:t>
                      </a:r>
                      <a:r>
                        <a:rPr lang="tr-TR" sz="1050" b="1" i="0" u="none" strike="noStrike" baseline="0" dirty="0" smtClean="0">
                          <a:effectLst/>
                          <a:latin typeface="Calibri"/>
                        </a:rPr>
                        <a:t> Ağırlıklı Eşit Ağırlık Puan)</a:t>
                      </a:r>
                      <a:endParaRPr lang="tr-TR" sz="1050" b="1" i="0" u="none" strike="noStrike" dirty="0" smtClean="0">
                        <a:effectLst/>
                        <a:latin typeface="Calibri"/>
                      </a:endParaRPr>
                    </a:p>
                    <a:p>
                      <a:pPr algn="ctr" fontAlgn="ctr"/>
                      <a:endParaRPr lang="tr-TR" sz="1050" b="1" i="0" u="none" strike="noStrike" dirty="0">
                        <a:effectLst/>
                        <a:latin typeface="Calibri"/>
                      </a:endParaRP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1" i="0" u="none" strike="noStrike">
                          <a:effectLst/>
                          <a:latin typeface="Calibri"/>
                        </a:rPr>
                        <a:t>İL SIRA</a:t>
                      </a: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50" b="1" i="0" u="none" strike="noStrike" dirty="0" smtClean="0">
                          <a:effectLst/>
                          <a:latin typeface="Calibri"/>
                        </a:rPr>
                        <a:t>YGS6 (Mat-Fen</a:t>
                      </a:r>
                      <a:r>
                        <a:rPr lang="tr-TR" sz="1050" b="1" i="0" u="none" strike="noStrike" baseline="0" dirty="0" smtClean="0">
                          <a:effectLst/>
                          <a:latin typeface="Calibri"/>
                        </a:rPr>
                        <a:t> Ağırlıklı Eşit Ağırlık Puan)</a:t>
                      </a:r>
                      <a:endParaRPr lang="tr-TR" sz="1050" b="1" i="0" u="none" strike="noStrike" dirty="0" smtClean="0">
                        <a:effectLst/>
                        <a:latin typeface="Calibri"/>
                      </a:endParaRPr>
                    </a:p>
                    <a:p>
                      <a:pPr algn="ctr" fontAlgn="ctr"/>
                      <a:endParaRPr lang="tr-TR" sz="1050" b="1" i="0" u="none" strike="noStrike" dirty="0">
                        <a:effectLst/>
                        <a:latin typeface="Calibri"/>
                      </a:endParaRP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1" i="0" u="none" strike="noStrike">
                          <a:effectLst/>
                          <a:latin typeface="Calibri"/>
                        </a:rPr>
                        <a:t>İL SIRA</a:t>
                      </a: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1" i="0" u="none" strike="noStrike">
                          <a:effectLst/>
                          <a:latin typeface="Calibri"/>
                        </a:rPr>
                        <a:t>YGS 1-6 PUAN ORT.</a:t>
                      </a: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1" i="0" u="none" strike="noStrike">
                          <a:effectLst/>
                          <a:latin typeface="Calibri"/>
                        </a:rPr>
                        <a:t>İL SIRA</a:t>
                      </a: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51095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Calibri"/>
                        </a:rPr>
                        <a:t>2010</a:t>
                      </a: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1" i="0" u="none" strike="noStrike">
                          <a:effectLst/>
                          <a:latin typeface="Calibri"/>
                        </a:rPr>
                        <a:t>16885</a:t>
                      </a: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1" i="0" u="none" strike="noStrike" dirty="0">
                          <a:effectLst/>
                          <a:latin typeface="Calibri"/>
                        </a:rPr>
                        <a:t>211,643</a:t>
                      </a: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 dirty="0"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1" i="0" u="none" strike="noStrike">
                          <a:effectLst/>
                          <a:latin typeface="Calibri"/>
                        </a:rPr>
                        <a:t>207,914</a:t>
                      </a: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tr-TR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 Tur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1" i="0" u="none" strike="noStrike">
                          <a:effectLst/>
                          <a:latin typeface="Calibri"/>
                        </a:rPr>
                        <a:t>249,758</a:t>
                      </a: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tr-TR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 Tur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1" i="0" u="none" strike="noStrike">
                          <a:effectLst/>
                          <a:latin typeface="Calibri"/>
                        </a:rPr>
                        <a:t>240,962</a:t>
                      </a: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tr-TR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 Tur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1" i="0" u="none" strike="noStrike">
                          <a:effectLst/>
                          <a:latin typeface="Calibri"/>
                        </a:rPr>
                        <a:t>244,991</a:t>
                      </a: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tr-TR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 Tur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1" i="0" u="none" strike="noStrike">
                          <a:effectLst/>
                          <a:latin typeface="Calibri"/>
                        </a:rPr>
                        <a:t>231,430</a:t>
                      </a: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tr-TR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 Tur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Calibri"/>
                        </a:rPr>
                        <a:t>231,117</a:t>
                      </a: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tr-TR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 Tur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Calibri"/>
                        </a:rPr>
                        <a:t>2011</a:t>
                      </a: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1" i="0" u="none" strike="noStrike">
                          <a:effectLst/>
                          <a:latin typeface="Calibri"/>
                        </a:rPr>
                        <a:t>17890</a:t>
                      </a: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1" i="0" u="none" strike="noStrike" dirty="0">
                          <a:effectLst/>
                          <a:latin typeface="Calibri"/>
                        </a:rPr>
                        <a:t>207,349</a:t>
                      </a: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 dirty="0"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1" i="0" u="none" strike="noStrike">
                          <a:effectLst/>
                          <a:latin typeface="Arial Tur"/>
                        </a:rPr>
                        <a:t>203,797</a:t>
                      </a: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tr-TR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 Tur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1" i="0" u="none" strike="noStrike" dirty="0">
                          <a:effectLst/>
                          <a:latin typeface="Calibri"/>
                        </a:rPr>
                        <a:t>246,863</a:t>
                      </a: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tr-TR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 Tur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1" i="0" u="none" strike="noStrike">
                          <a:effectLst/>
                          <a:latin typeface="Arial Tur"/>
                        </a:rPr>
                        <a:t>236,344</a:t>
                      </a: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tr-TR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 Tur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1" i="0" u="none" strike="noStrike">
                          <a:effectLst/>
                          <a:latin typeface="Arial Tur"/>
                        </a:rPr>
                        <a:t>240,349</a:t>
                      </a: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tr-TR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 Tur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1" i="0" u="none" strike="noStrike" dirty="0">
                          <a:effectLst/>
                          <a:latin typeface="Arial Tur"/>
                        </a:rPr>
                        <a:t>228,341</a:t>
                      </a: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tr-TR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 Tur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tr-TR" sz="105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 Tur"/>
                          <a:ea typeface="+mn-ea"/>
                          <a:cs typeface="+mn-cs"/>
                        </a:rPr>
                        <a:t>227,174</a:t>
                      </a: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tr-TR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 Tur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Calibri"/>
                        </a:rPr>
                        <a:t>2012</a:t>
                      </a: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1" i="0" u="none" strike="noStrike">
                          <a:effectLst/>
                          <a:latin typeface="Calibri"/>
                        </a:rPr>
                        <a:t>18587</a:t>
                      </a: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1" i="0" u="none" strike="noStrike">
                          <a:effectLst/>
                          <a:latin typeface="Calibri"/>
                        </a:rPr>
                        <a:t>209,461</a:t>
                      </a: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 dirty="0"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1" i="0" u="none" strike="noStrike">
                          <a:effectLst/>
                          <a:latin typeface="Arial Tur"/>
                        </a:rPr>
                        <a:t>205,159</a:t>
                      </a: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tr-TR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 Tur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1" i="0" u="none" strike="noStrike">
                          <a:effectLst/>
                          <a:latin typeface="Calibri"/>
                        </a:rPr>
                        <a:t>244,539</a:t>
                      </a: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tr-TR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 Tur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1" i="0" u="none" strike="noStrike" dirty="0">
                          <a:effectLst/>
                          <a:latin typeface="Arial Tur"/>
                        </a:rPr>
                        <a:t>238,212</a:t>
                      </a: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tr-TR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 Tur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1" i="0" u="none" strike="noStrike">
                          <a:effectLst/>
                          <a:latin typeface="Arial Tur"/>
                        </a:rPr>
                        <a:t>238,41</a:t>
                      </a: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tr-TR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 Tur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1" i="0" u="none" strike="noStrike">
                          <a:effectLst/>
                          <a:latin typeface="Arial Tur"/>
                        </a:rPr>
                        <a:t>226,318</a:t>
                      </a: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tr-TR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 Tur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1" i="0" u="none" strike="noStrike" dirty="0">
                          <a:effectLst/>
                          <a:latin typeface="Arial Tur"/>
                        </a:rPr>
                        <a:t>216,007</a:t>
                      </a: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tr-TR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 Tur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Calibri"/>
                        </a:rPr>
                        <a:t>2013</a:t>
                      </a: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Calibri"/>
                        </a:rPr>
                        <a:t>18241</a:t>
                      </a: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Calibri"/>
                        </a:rPr>
                        <a:t>197,333</a:t>
                      </a: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 dirty="0"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Calibri"/>
                        </a:rPr>
                        <a:t>193,503</a:t>
                      </a: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tr-TR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 Tur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 dirty="0">
                          <a:effectLst/>
                          <a:latin typeface="Calibri"/>
                        </a:rPr>
                        <a:t>229,462</a:t>
                      </a: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tr-TR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 Tur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 dirty="0">
                          <a:effectLst/>
                          <a:latin typeface="Calibri"/>
                        </a:rPr>
                        <a:t>224,453</a:t>
                      </a: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tr-TR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 Tur"/>
                          <a:ea typeface="+mn-ea"/>
                          <a:cs typeface="+mn-cs"/>
                        </a:rPr>
                        <a:t>33</a:t>
                      </a: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Calibri"/>
                        </a:rPr>
                        <a:t>223,331</a:t>
                      </a: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tr-TR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 Tur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Calibri"/>
                        </a:rPr>
                        <a:t>212,252</a:t>
                      </a: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tr-TR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 Tur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Calibri"/>
                        </a:rPr>
                        <a:t>213,389</a:t>
                      </a: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tr-TR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 Tur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</a:tr>
              <a:tr h="51930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Calibri"/>
                        </a:rPr>
                        <a:t>2014</a:t>
                      </a: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19416</a:t>
                      </a: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Calibri"/>
                        </a:rPr>
                        <a:t>194,907</a:t>
                      </a: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 dirty="0">
                          <a:effectLst/>
                          <a:latin typeface="Arial Tur"/>
                        </a:rPr>
                        <a:t>25</a:t>
                      </a: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Calibri"/>
                        </a:rPr>
                        <a:t>192,521</a:t>
                      </a: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tr-TR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 Tur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 dirty="0">
                          <a:effectLst/>
                          <a:latin typeface="Calibri"/>
                        </a:rPr>
                        <a:t>230,006</a:t>
                      </a: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tr-TR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 Tur"/>
                          <a:ea typeface="+mn-ea"/>
                          <a:cs typeface="+mn-cs"/>
                        </a:rPr>
                        <a:t>35</a:t>
                      </a: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221,849</a:t>
                      </a: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tr-TR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 Tur"/>
                          <a:ea typeface="+mn-ea"/>
                          <a:cs typeface="+mn-cs"/>
                        </a:rPr>
                        <a:t>34</a:t>
                      </a: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Calibri"/>
                        </a:rPr>
                        <a:t>222,885</a:t>
                      </a: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tr-TR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 Tur"/>
                          <a:ea typeface="+mn-ea"/>
                          <a:cs typeface="+mn-cs"/>
                        </a:rPr>
                        <a:t>33</a:t>
                      </a: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Calibri"/>
                        </a:rPr>
                        <a:t>212,113</a:t>
                      </a: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tr-TR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 Tur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effectLst/>
                          <a:latin typeface="Calibri"/>
                        </a:rPr>
                        <a:t>212,38</a:t>
                      </a: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tr-TR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 Tur"/>
                          <a:ea typeface="+mn-ea"/>
                          <a:cs typeface="+mn-cs"/>
                        </a:rPr>
                        <a:t>32</a:t>
                      </a: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 dirty="0" smtClean="0">
                          <a:effectLst/>
                          <a:latin typeface="Calibri"/>
                        </a:rPr>
                        <a:t>2015</a:t>
                      </a:r>
                      <a:endParaRPr lang="tr-TR" sz="1050" b="0" i="0" u="none" strike="noStrike" dirty="0">
                        <a:effectLst/>
                        <a:latin typeface="Calibri"/>
                      </a:endParaRP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effectLst/>
                          <a:latin typeface="Calibri"/>
                        </a:rPr>
                        <a:t>18787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effectLst/>
                          <a:latin typeface="Calibri"/>
                        </a:rPr>
                        <a:t>186,251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 Tur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effectLst/>
                          <a:latin typeface="Calibri"/>
                        </a:rPr>
                        <a:t>185,418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 Tur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effectLst/>
                          <a:latin typeface="Calibri"/>
                        </a:rPr>
                        <a:t>216,989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 Tur"/>
                          <a:ea typeface="+mn-ea"/>
                          <a:cs typeface="+mn-cs"/>
                        </a:rPr>
                        <a:t>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effectLst/>
                          <a:latin typeface="Calibri"/>
                        </a:rPr>
                        <a:t>210,91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 Tur"/>
                          <a:ea typeface="+mn-ea"/>
                          <a:cs typeface="+mn-cs"/>
                        </a:rPr>
                        <a:t>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effectLst/>
                          <a:latin typeface="Calibri"/>
                        </a:rPr>
                        <a:t>209,48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 Tur"/>
                          <a:ea typeface="+mn-ea"/>
                          <a:cs typeface="+mn-cs"/>
                        </a:rPr>
                        <a:t>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effectLst/>
                          <a:latin typeface="Calibri"/>
                        </a:rPr>
                        <a:t>200,17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 Tur"/>
                          <a:ea typeface="+mn-ea"/>
                          <a:cs typeface="+mn-cs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effectLst/>
                          <a:latin typeface="Calibri"/>
                        </a:rPr>
                        <a:t>201,54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 Tur"/>
                          <a:ea typeface="+mn-ea"/>
                          <a:cs typeface="+mn-cs"/>
                        </a:rPr>
                        <a:t>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 dirty="0" smtClean="0">
                          <a:effectLst/>
                          <a:latin typeface="Calibri"/>
                        </a:rPr>
                        <a:t>2016</a:t>
                      </a:r>
                      <a:endParaRPr lang="tr-TR" sz="1050" b="0" i="0" u="none" strike="noStrike" dirty="0">
                        <a:effectLst/>
                        <a:latin typeface="Calibri"/>
                      </a:endParaRP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19370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210,495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207,859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240,929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231,508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tr-TR" sz="18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 Tur"/>
                        <a:ea typeface="+mn-ea"/>
                        <a:cs typeface="+mn-cs"/>
                      </a:endParaRP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235,755</a:t>
                      </a: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tr-TR" sz="18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 Tur"/>
                        <a:ea typeface="+mn-ea"/>
                        <a:cs typeface="+mn-cs"/>
                      </a:endParaRP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227,260</a:t>
                      </a: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tr-TR" sz="18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 Tur"/>
                        <a:ea typeface="+mn-ea"/>
                        <a:cs typeface="+mn-cs"/>
                      </a:endParaRP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225,257</a:t>
                      </a: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tr-TR" sz="18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 Tur"/>
                        <a:ea typeface="+mn-ea"/>
                        <a:cs typeface="+mn-cs"/>
                      </a:endParaRP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0847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4 Dikdörtgen"/>
          <p:cNvSpPr>
            <a:spLocks noChangeArrowheads="1"/>
          </p:cNvSpPr>
          <p:nvPr/>
        </p:nvSpPr>
        <p:spPr bwMode="auto">
          <a:xfrm>
            <a:off x="500034" y="642918"/>
            <a:ext cx="814393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tr-TR" altLang="tr-TR" sz="2800" dirty="0">
                <a:latin typeface="Franklin Gothic Demi Cond" pitchFamily="34" charset="0"/>
              </a:rPr>
              <a:t> </a:t>
            </a:r>
            <a:r>
              <a:rPr lang="tr-TR" alt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 Cond" pitchFamily="34" charset="0"/>
              </a:rPr>
              <a:t>2010-2016 MERSİN LYS PUAN İL SIRA</a:t>
            </a:r>
            <a:endParaRPr lang="tr-TR" alt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Demi Cond" pitchFamily="34" charset="0"/>
            </a:endParaRPr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0501962"/>
              </p:ext>
            </p:extLst>
          </p:nvPr>
        </p:nvGraphicFramePr>
        <p:xfrm>
          <a:off x="323526" y="1556793"/>
          <a:ext cx="7920883" cy="5040562"/>
        </p:xfrm>
        <a:graphic>
          <a:graphicData uri="http://schemas.openxmlformats.org/drawingml/2006/table">
            <a:tbl>
              <a:tblPr/>
              <a:tblGrid>
                <a:gridCol w="833321"/>
                <a:gridCol w="611969"/>
                <a:gridCol w="872383"/>
                <a:gridCol w="711794"/>
                <a:gridCol w="1006929"/>
                <a:gridCol w="868041"/>
                <a:gridCol w="872383"/>
                <a:gridCol w="559886"/>
                <a:gridCol w="872383"/>
                <a:gridCol w="711794"/>
              </a:tblGrid>
              <a:tr h="984937"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 dirty="0">
                          <a:effectLst/>
                          <a:latin typeface="Calibri"/>
                        </a:rPr>
                        <a:t>YILLAR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 dirty="0">
                          <a:effectLst/>
                          <a:latin typeface="Calibri"/>
                        </a:rPr>
                        <a:t>GİREN ÖĞR.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 dirty="0" smtClean="0">
                          <a:effectLst/>
                          <a:latin typeface="Arial Tur"/>
                        </a:rPr>
                        <a:t>Matematik-Fen</a:t>
                      </a:r>
                      <a:r>
                        <a:rPr lang="tr-TR" sz="1100" b="1" i="0" u="none" strike="noStrike" baseline="0" dirty="0" smtClean="0">
                          <a:effectLst/>
                          <a:latin typeface="Arial Tur"/>
                        </a:rPr>
                        <a:t> </a:t>
                      </a:r>
                    </a:p>
                    <a:p>
                      <a:pPr algn="ctr" fontAlgn="ctr"/>
                      <a:r>
                        <a:rPr lang="tr-TR" sz="1100" b="1" i="0" u="none" strike="noStrike" dirty="0" smtClean="0">
                          <a:effectLst/>
                          <a:latin typeface="Arial Tur"/>
                        </a:rPr>
                        <a:t>PUAN </a:t>
                      </a:r>
                      <a:r>
                        <a:rPr lang="tr-TR" sz="1100" b="1" i="0" u="none" strike="noStrike" dirty="0">
                          <a:effectLst/>
                          <a:latin typeface="Arial Tur"/>
                        </a:rPr>
                        <a:t>ORT.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effectLst/>
                          <a:latin typeface="Arial Tur"/>
                        </a:rPr>
                        <a:t>İL SIRA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effectLst/>
                          <a:latin typeface="Calibri"/>
                        </a:rPr>
                        <a:t>GİREN ÖĞR.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 dirty="0" smtClean="0">
                          <a:effectLst/>
                          <a:latin typeface="Arial Tur"/>
                        </a:rPr>
                        <a:t>Türkçe - Matematik </a:t>
                      </a:r>
                      <a:r>
                        <a:rPr lang="tr-TR" sz="1100" b="1" i="0" u="none" strike="noStrike" dirty="0">
                          <a:effectLst/>
                          <a:latin typeface="Arial Tur"/>
                        </a:rPr>
                        <a:t>PUAN ORT.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effectLst/>
                          <a:latin typeface="Arial Tur"/>
                        </a:rPr>
                        <a:t>İL SIRA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effectLst/>
                          <a:latin typeface="Calibri"/>
                        </a:rPr>
                        <a:t>GİREN ÖĞR.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 dirty="0" smtClean="0">
                          <a:effectLst/>
                          <a:latin typeface="Arial Tur"/>
                        </a:rPr>
                        <a:t>Türkçe - Sosyal </a:t>
                      </a:r>
                      <a:r>
                        <a:rPr lang="tr-TR" sz="1100" b="1" i="0" u="none" strike="noStrike" dirty="0">
                          <a:effectLst/>
                          <a:latin typeface="Arial Tur"/>
                        </a:rPr>
                        <a:t>PUAN ORT.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effectLst/>
                          <a:latin typeface="Arial Tur"/>
                        </a:rPr>
                        <a:t>İL SIRA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57937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effectLst/>
                          <a:latin typeface="Calibri"/>
                        </a:rPr>
                        <a:t>2010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 dirty="0">
                          <a:effectLst/>
                          <a:latin typeface="Arial Tur"/>
                        </a:rPr>
                        <a:t>5824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effectLst/>
                          <a:latin typeface="Arial Tur"/>
                        </a:rPr>
                        <a:t>245,862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effectLst/>
                          <a:latin typeface="Calibri"/>
                        </a:rPr>
                        <a:t>7781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 dirty="0">
                          <a:effectLst/>
                          <a:latin typeface="Calibri"/>
                        </a:rPr>
                        <a:t>236,062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>
                          <a:effectLst/>
                          <a:latin typeface="Calibri"/>
                        </a:rPr>
                        <a:t>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effectLst/>
                          <a:latin typeface="Arial Tur"/>
                        </a:rPr>
                        <a:t>5437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effectLst/>
                          <a:latin typeface="Arial Tur"/>
                        </a:rPr>
                        <a:t>233,078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937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effectLst/>
                          <a:latin typeface="Calibri"/>
                        </a:rPr>
                        <a:t>2011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242,389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</a:t>
                      </a:r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237,999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</a:t>
                      </a:r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230,003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59</a:t>
                      </a:r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</a:tr>
              <a:tr h="57937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effectLst/>
                          <a:latin typeface="Calibri"/>
                        </a:rPr>
                        <a:t>2012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>
                          <a:effectLst/>
                          <a:latin typeface="Calibri"/>
                        </a:rPr>
                        <a:t>7287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>
                          <a:effectLst/>
                          <a:latin typeface="Calibri"/>
                        </a:rPr>
                        <a:t>215,963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 dirty="0">
                          <a:effectLst/>
                          <a:latin typeface="Calibri"/>
                        </a:rPr>
                        <a:t>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>
                          <a:effectLst/>
                          <a:latin typeface="Calibri"/>
                        </a:rPr>
                        <a:t>10015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>
                          <a:effectLst/>
                          <a:latin typeface="Calibri"/>
                        </a:rPr>
                        <a:t>208,017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 dirty="0">
                          <a:effectLst/>
                          <a:latin typeface="Calibri"/>
                        </a:rPr>
                        <a:t>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>
                          <a:effectLst/>
                          <a:latin typeface="Calibri"/>
                        </a:rPr>
                        <a:t>7366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>
                          <a:effectLst/>
                          <a:latin typeface="Calibri"/>
                        </a:rPr>
                        <a:t>188,253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 dirty="0">
                          <a:effectLst/>
                          <a:latin typeface="Calibri"/>
                        </a:rPr>
                        <a:t>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</a:tr>
              <a:tr h="57937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effectLst/>
                          <a:latin typeface="Calibri"/>
                        </a:rPr>
                        <a:t>2013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207,758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208,325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185,679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</a:tr>
              <a:tr h="57937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effectLst/>
                          <a:latin typeface="Calibri"/>
                        </a:rPr>
                        <a:t>2014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8048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203,526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10719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effectLst/>
                          <a:latin typeface="Calibri"/>
                        </a:rPr>
                        <a:t>205,031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>
                          <a:effectLst/>
                          <a:latin typeface="Calibri"/>
                        </a:rPr>
                        <a:t>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>
                          <a:effectLst/>
                          <a:latin typeface="Arial Tur"/>
                        </a:rPr>
                        <a:t>182,471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>
                          <a:effectLst/>
                          <a:latin typeface="Calibri"/>
                        </a:rPr>
                        <a:t>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</a:tr>
              <a:tr h="57937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effectLst/>
                          <a:latin typeface="Calibri"/>
                        </a:rPr>
                        <a:t>2015</a:t>
                      </a:r>
                      <a:endParaRPr lang="tr-TR" sz="1400" b="0" i="0" u="none" strike="noStrike" dirty="0"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5213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236,22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7192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234,572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3984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242,185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57937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effectLst/>
                          <a:latin typeface="Calibri"/>
                        </a:rPr>
                        <a:t>2016</a:t>
                      </a:r>
                      <a:endParaRPr lang="tr-TR" sz="1400" b="0" i="0" u="none" strike="noStrike" dirty="0"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7420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220,971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tr-TR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9877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221,868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tr-TR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7552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203,789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tr-TR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2214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4 Dikdörtgen"/>
          <p:cNvSpPr>
            <a:spLocks noChangeArrowheads="1"/>
          </p:cNvSpPr>
          <p:nvPr/>
        </p:nvSpPr>
        <p:spPr bwMode="auto">
          <a:xfrm>
            <a:off x="500034" y="642918"/>
            <a:ext cx="814393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tr-TR" altLang="tr-TR" sz="2800" dirty="0">
                <a:latin typeface="Franklin Gothic Demi Cond" pitchFamily="34" charset="0"/>
              </a:rPr>
              <a:t> </a:t>
            </a:r>
            <a:r>
              <a:rPr lang="tr-TR" alt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 Cond" pitchFamily="34" charset="0"/>
              </a:rPr>
              <a:t>2010-2016 MERSİN YGS NET İL SIRALAMA</a:t>
            </a:r>
            <a:endParaRPr lang="tr-TR" alt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Demi Cond" pitchFamily="34" charset="0"/>
            </a:endParaRPr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6453475"/>
              </p:ext>
            </p:extLst>
          </p:nvPr>
        </p:nvGraphicFramePr>
        <p:xfrm>
          <a:off x="409271" y="1844822"/>
          <a:ext cx="8195177" cy="4815537"/>
        </p:xfrm>
        <a:graphic>
          <a:graphicData uri="http://schemas.openxmlformats.org/drawingml/2006/table">
            <a:tbl>
              <a:tblPr/>
              <a:tblGrid>
                <a:gridCol w="624346"/>
                <a:gridCol w="594814"/>
                <a:gridCol w="949173"/>
                <a:gridCol w="539974"/>
                <a:gridCol w="746682"/>
                <a:gridCol w="560388"/>
                <a:gridCol w="776670"/>
                <a:gridCol w="560388"/>
                <a:gridCol w="847928"/>
                <a:gridCol w="594814"/>
                <a:gridCol w="839612"/>
                <a:gridCol w="560388"/>
              </a:tblGrid>
              <a:tr h="122413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effectLst/>
                          <a:latin typeface="Calibri"/>
                        </a:rPr>
                        <a:t>YILLAR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effectLst/>
                          <a:latin typeface="Calibri"/>
                        </a:rPr>
                        <a:t>ADAY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effectLst/>
                          <a:latin typeface="Calibri"/>
                        </a:rPr>
                        <a:t>TEMEL MATEMATİK </a:t>
                      </a:r>
                      <a:r>
                        <a:rPr lang="tr-TR" sz="1400" b="1" i="0" u="none" strike="noStrike" dirty="0" smtClean="0">
                          <a:effectLst/>
                          <a:latin typeface="Calibri"/>
                        </a:rPr>
                        <a:t>ORT.</a:t>
                      </a:r>
                    </a:p>
                    <a:p>
                      <a:pPr algn="ctr" fontAlgn="ctr"/>
                      <a:r>
                        <a:rPr lang="tr-TR" sz="1400" b="1" i="0" u="none" strike="noStrike" dirty="0" smtClean="0">
                          <a:effectLst/>
                          <a:latin typeface="Calibri"/>
                        </a:rPr>
                        <a:t> (40 Soru)</a:t>
                      </a:r>
                      <a:endParaRPr lang="tr-TR" sz="1400" b="1" i="0" u="none" strike="noStrike" dirty="0"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>
                          <a:effectLst/>
                          <a:latin typeface="Calibri"/>
                        </a:rPr>
                        <a:t>İL SIRA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effectLst/>
                          <a:latin typeface="Calibri"/>
                        </a:rPr>
                        <a:t>FEN1 </a:t>
                      </a:r>
                      <a:r>
                        <a:rPr lang="tr-TR" sz="1400" b="1" i="0" u="none" strike="noStrike" dirty="0" smtClean="0">
                          <a:effectLst/>
                          <a:latin typeface="Calibri"/>
                        </a:rPr>
                        <a:t>ORT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i="0" u="none" strike="noStrike" dirty="0" smtClean="0">
                          <a:effectLst/>
                          <a:latin typeface="Calibri"/>
                        </a:rPr>
                        <a:t>(40 Soru)</a:t>
                      </a:r>
                    </a:p>
                    <a:p>
                      <a:pPr algn="ctr" fontAlgn="ctr"/>
                      <a:endParaRPr lang="tr-TR" sz="1400" b="1" i="0" u="none" strike="noStrike" dirty="0"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>
                          <a:effectLst/>
                          <a:latin typeface="Calibri"/>
                        </a:rPr>
                        <a:t>İL SIRA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effectLst/>
                          <a:latin typeface="Calibri"/>
                        </a:rPr>
                        <a:t>TÜRKÇE </a:t>
                      </a:r>
                      <a:r>
                        <a:rPr lang="tr-TR" sz="1400" b="1" i="0" u="none" strike="noStrike" dirty="0" smtClean="0">
                          <a:effectLst/>
                          <a:latin typeface="Calibri"/>
                        </a:rPr>
                        <a:t>ORT.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i="0" u="none" strike="noStrike" dirty="0" smtClean="0">
                          <a:effectLst/>
                          <a:latin typeface="Calibri"/>
                        </a:rPr>
                        <a:t>(40 Soru)</a:t>
                      </a:r>
                    </a:p>
                    <a:p>
                      <a:pPr algn="ctr" fontAlgn="ctr"/>
                      <a:endParaRPr lang="tr-TR" sz="1400" b="1" i="0" u="none" strike="noStrike" dirty="0"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>
                          <a:effectLst/>
                          <a:latin typeface="Calibri"/>
                        </a:rPr>
                        <a:t>İL SIRA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effectLst/>
                          <a:latin typeface="Calibri"/>
                        </a:rPr>
                        <a:t>SOSYAL1 </a:t>
                      </a:r>
                      <a:r>
                        <a:rPr lang="tr-TR" sz="1400" b="1" i="0" u="none" strike="noStrike" dirty="0" smtClean="0">
                          <a:effectLst/>
                          <a:latin typeface="Calibri"/>
                        </a:rPr>
                        <a:t>ORT.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i="0" u="none" strike="noStrike" dirty="0" smtClean="0">
                          <a:effectLst/>
                          <a:latin typeface="Calibri"/>
                        </a:rPr>
                        <a:t>(40 Soru)</a:t>
                      </a:r>
                    </a:p>
                    <a:p>
                      <a:pPr algn="ctr" fontAlgn="ctr"/>
                      <a:endParaRPr lang="tr-TR" sz="1400" b="1" i="0" u="none" strike="noStrike" dirty="0"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>
                          <a:effectLst/>
                          <a:latin typeface="Calibri"/>
                        </a:rPr>
                        <a:t>İL SIRA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effectLst/>
                          <a:latin typeface="Calibri"/>
                        </a:rPr>
                        <a:t>TOPLAM NET </a:t>
                      </a:r>
                      <a:r>
                        <a:rPr lang="tr-TR" sz="1400" b="1" i="0" u="none" strike="noStrike" dirty="0" smtClean="0">
                          <a:effectLst/>
                          <a:latin typeface="Calibri"/>
                        </a:rPr>
                        <a:t>ORT.</a:t>
                      </a:r>
                      <a:endParaRPr lang="tr-TR" sz="1400" b="1" i="0" u="none" strike="noStrike" dirty="0"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>
                          <a:effectLst/>
                          <a:latin typeface="Calibri"/>
                        </a:rPr>
                        <a:t>İL SIRA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51305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effectLst/>
                          <a:latin typeface="Calibri"/>
                        </a:rPr>
                        <a:t>2010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effectLst/>
                          <a:latin typeface="Calibri"/>
                        </a:rPr>
                        <a:t>16712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effectLst/>
                          <a:latin typeface="Calibri"/>
                        </a:rPr>
                        <a:t>12,72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effectLst/>
                          <a:latin typeface="Calibri"/>
                        </a:rPr>
                        <a:t>5,80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>
                          <a:effectLst/>
                          <a:latin typeface="Calibri"/>
                        </a:rPr>
                        <a:t>22,08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>
                          <a:effectLst/>
                          <a:latin typeface="Calibri"/>
                        </a:rPr>
                        <a:t>12,61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4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51305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effectLst/>
                          <a:latin typeface="Calibri"/>
                        </a:rPr>
                        <a:t>2011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17479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effectLst/>
                          <a:latin typeface="Calibri"/>
                        </a:rPr>
                        <a:t>8,45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effectLst/>
                          <a:latin typeface="Calibri"/>
                        </a:rPr>
                        <a:t>5,30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effectLst/>
                          <a:latin typeface="Calibri"/>
                        </a:rPr>
                        <a:t>22,29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51305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effectLst/>
                          <a:latin typeface="Calibri"/>
                        </a:rPr>
                        <a:t>2012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effectLst/>
                          <a:latin typeface="Calibri"/>
                        </a:rPr>
                        <a:t>18037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>
                          <a:effectLst/>
                          <a:latin typeface="Calibri"/>
                        </a:rPr>
                        <a:t>8,18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effectLst/>
                          <a:latin typeface="Calibri"/>
                        </a:rPr>
                        <a:t>4,96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>
                          <a:effectLst/>
                          <a:latin typeface="Calibri"/>
                        </a:rPr>
                        <a:t>18,96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effectLst/>
                          <a:latin typeface="Calibri"/>
                        </a:rPr>
                        <a:t>11,79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effectLst/>
                          <a:latin typeface="Calibri"/>
                        </a:rPr>
                        <a:t>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effectLst/>
                          <a:latin typeface="Arial Tur"/>
                        </a:rPr>
                        <a:t>43,89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51305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effectLst/>
                          <a:latin typeface="Calibri"/>
                        </a:rPr>
                        <a:t>2013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effectLst/>
                          <a:latin typeface="Calibri"/>
                        </a:rPr>
                        <a:t>18241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>
                          <a:effectLst/>
                          <a:latin typeface="Calibri"/>
                        </a:rPr>
                        <a:t>8,49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>
                          <a:effectLst/>
                          <a:latin typeface="Calibri"/>
                        </a:rPr>
                        <a:t>4,78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effectLst/>
                          <a:latin typeface="Calibri"/>
                        </a:rPr>
                        <a:t>17,44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effectLst/>
                          <a:latin typeface="Calibri"/>
                        </a:rPr>
                        <a:t>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effectLst/>
                          <a:latin typeface="Calibri"/>
                        </a:rPr>
                        <a:t>12,10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>
                          <a:effectLst/>
                          <a:latin typeface="Calibri"/>
                        </a:rPr>
                        <a:t>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effectLst/>
                          <a:latin typeface="Calibri"/>
                        </a:rPr>
                        <a:t>42,81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51305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effectLst/>
                          <a:latin typeface="Calibri"/>
                        </a:rPr>
                        <a:t>2014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effectLst/>
                          <a:latin typeface="Calibri"/>
                        </a:rPr>
                        <a:t>19416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effectLst/>
                          <a:latin typeface="Calibri"/>
                        </a:rPr>
                        <a:t>6,94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effectLst/>
                          <a:latin typeface="Calibri"/>
                        </a:rPr>
                        <a:t>4,77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effectLst/>
                          <a:latin typeface="Calibri"/>
                        </a:rPr>
                        <a:t>19,13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effectLst/>
                          <a:latin typeface="Calibri"/>
                        </a:rPr>
                        <a:t>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effectLst/>
                          <a:latin typeface="Calibri"/>
                        </a:rPr>
                        <a:t>10,90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effectLst/>
                          <a:latin typeface="Calibri"/>
                        </a:rPr>
                        <a:t>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effectLst/>
                          <a:latin typeface="Calibri"/>
                        </a:rPr>
                        <a:t>41,74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effectLst/>
                          <a:latin typeface="Calibri"/>
                        </a:rPr>
                        <a:t>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513057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2015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19416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5,71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4,90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15,64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10,15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36,40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51305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effectLst/>
                          <a:latin typeface="Calibri"/>
                        </a:rPr>
                        <a:t>2016</a:t>
                      </a:r>
                      <a:endParaRPr lang="tr-TR" sz="1400" b="0" i="0" u="none" strike="noStrike" dirty="0"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19280</a:t>
                      </a:r>
                      <a:endParaRPr lang="tr-TR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8,83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6,77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tr-TR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19,46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tr-TR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10,32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tr-TR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44,46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tr-TR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9728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4 Dikdörtgen"/>
          <p:cNvSpPr>
            <a:spLocks noChangeArrowheads="1"/>
          </p:cNvSpPr>
          <p:nvPr/>
        </p:nvSpPr>
        <p:spPr bwMode="auto">
          <a:xfrm>
            <a:off x="500034" y="642918"/>
            <a:ext cx="814393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tr-TR" altLang="tr-TR" sz="2800" dirty="0">
                <a:latin typeface="Franklin Gothic Demi Cond" pitchFamily="34" charset="0"/>
              </a:rPr>
              <a:t> </a:t>
            </a:r>
            <a:r>
              <a:rPr lang="tr-TR" alt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 Cond" pitchFamily="34" charset="0"/>
              </a:rPr>
              <a:t>2010-2016 MERSİN LYS NET İL SIRALAMA</a:t>
            </a:r>
            <a:endParaRPr lang="tr-TR" alt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Demi Cond" pitchFamily="34" charset="0"/>
            </a:endParaRPr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5667293"/>
              </p:ext>
            </p:extLst>
          </p:nvPr>
        </p:nvGraphicFramePr>
        <p:xfrm>
          <a:off x="500036" y="1628803"/>
          <a:ext cx="7888389" cy="5080481"/>
        </p:xfrm>
        <a:graphic>
          <a:graphicData uri="http://schemas.openxmlformats.org/drawingml/2006/table">
            <a:tbl>
              <a:tblPr/>
              <a:tblGrid>
                <a:gridCol w="1016084"/>
                <a:gridCol w="968026"/>
                <a:gridCol w="1544723"/>
                <a:gridCol w="878777"/>
                <a:gridCol w="1215183"/>
                <a:gridCol w="1379953"/>
                <a:gridCol w="885643"/>
              </a:tblGrid>
              <a:tr h="468612">
                <a:tc>
                  <a:txBody>
                    <a:bodyPr/>
                    <a:lstStyle/>
                    <a:p>
                      <a:pPr algn="ctr" fontAlgn="ctr"/>
                      <a:endParaRPr lang="tr-TR" sz="2000" b="0" i="0" u="none" strike="noStrike" dirty="0"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>
                          <a:effectLst/>
                          <a:latin typeface="Calibri"/>
                        </a:rPr>
                        <a:t>MATEMATİK 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587412">
                <a:tc>
                  <a:txBody>
                    <a:bodyPr/>
                    <a:lstStyle/>
                    <a:p>
                      <a:pPr algn="ctr" fontAlgn="ctr"/>
                      <a:endParaRPr lang="tr-TR" sz="2000" b="0" i="0" u="none" strike="noStrike" dirty="0"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b="1" i="0" u="none" strike="noStrike" dirty="0" smtClean="0">
                          <a:effectLst/>
                          <a:latin typeface="Calibri"/>
                        </a:rPr>
                        <a:t>MATEMATİK (50 Soru)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b="1" i="0" u="none" strike="noStrike" dirty="0" smtClean="0">
                          <a:effectLst/>
                          <a:latin typeface="Calibri"/>
                        </a:rPr>
                        <a:t>GEOMETRİ (30 Soru)</a:t>
                      </a:r>
                    </a:p>
                    <a:p>
                      <a:pPr algn="ctr" fontAlgn="ctr"/>
                      <a:endParaRPr lang="tr-TR" sz="2000" b="1" i="0" u="none" strike="noStrike" dirty="0"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71246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>
                          <a:effectLst/>
                          <a:latin typeface="Calibri"/>
                        </a:rPr>
                        <a:t>YILLAR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>
                          <a:effectLst/>
                          <a:latin typeface="Calibri"/>
                        </a:rPr>
                        <a:t>ADAY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>
                          <a:effectLst/>
                          <a:latin typeface="Calibri"/>
                        </a:rPr>
                        <a:t>ORT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b="1" i="0" u="none" strike="noStrike" dirty="0" smtClean="0">
                          <a:effectLst/>
                          <a:latin typeface="Calibri"/>
                        </a:rPr>
                        <a:t>İL SIRA</a:t>
                      </a:r>
                      <a:r>
                        <a:rPr lang="tr-TR" sz="2000" b="1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>
                          <a:effectLst/>
                          <a:latin typeface="Calibri"/>
                        </a:rPr>
                        <a:t>ADAY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>
                          <a:effectLst/>
                          <a:latin typeface="Calibri"/>
                        </a:rPr>
                        <a:t>ORT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 dirty="0">
                          <a:effectLst/>
                          <a:latin typeface="Calibri"/>
                        </a:rPr>
                        <a:t>İL SIRA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46861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>
                          <a:effectLst/>
                          <a:latin typeface="Calibri"/>
                        </a:rPr>
                        <a:t>2010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46861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>
                          <a:effectLst/>
                          <a:latin typeface="Calibri"/>
                        </a:rPr>
                        <a:t>2011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>
                          <a:effectLst/>
                          <a:latin typeface="Calibri"/>
                        </a:rPr>
                        <a:t>7191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>
                          <a:effectLst/>
                          <a:latin typeface="Calibri"/>
                        </a:rPr>
                        <a:t>18,72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>
                          <a:effectLst/>
                          <a:latin typeface="Calibri"/>
                        </a:rPr>
                        <a:t>7191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>
                          <a:effectLst/>
                          <a:latin typeface="Calibri"/>
                        </a:rPr>
                        <a:t>10,71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46861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>
                          <a:effectLst/>
                          <a:latin typeface="Calibri"/>
                        </a:rPr>
                        <a:t>2012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>
                          <a:effectLst/>
                          <a:latin typeface="Calibri"/>
                        </a:rPr>
                        <a:t>7270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>
                          <a:effectLst/>
                          <a:latin typeface="Calibri"/>
                        </a:rPr>
                        <a:t>8,52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>
                          <a:effectLst/>
                          <a:latin typeface="Calibri"/>
                        </a:rPr>
                        <a:t>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46861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>
                          <a:effectLst/>
                          <a:latin typeface="Calibri"/>
                        </a:rPr>
                        <a:t>2013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>
                          <a:effectLst/>
                          <a:latin typeface="Calibri"/>
                        </a:rPr>
                        <a:t>7187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>
                          <a:effectLst/>
                          <a:latin typeface="Calibri"/>
                        </a:rPr>
                        <a:t>5,39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>
                          <a:effectLst/>
                          <a:latin typeface="Calibri"/>
                        </a:rPr>
                        <a:t>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46861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>
                          <a:effectLst/>
                          <a:latin typeface="Calibri"/>
                        </a:rPr>
                        <a:t>2014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>
                          <a:effectLst/>
                          <a:latin typeface="Calibri"/>
                        </a:rPr>
                        <a:t>8028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>
                          <a:effectLst/>
                          <a:latin typeface="Calibri"/>
                        </a:rPr>
                        <a:t>7,23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>
                          <a:effectLst/>
                          <a:latin typeface="Calibri"/>
                        </a:rPr>
                        <a:t>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46861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 smtClean="0">
                          <a:effectLst/>
                          <a:latin typeface="Calibri"/>
                        </a:rPr>
                        <a:t>2015</a:t>
                      </a:r>
                      <a:endParaRPr lang="tr-TR" sz="2000" b="0" i="0" u="none" strike="noStrike" dirty="0"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9652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10,59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9652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4,27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46861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 smtClean="0">
                          <a:effectLst/>
                          <a:latin typeface="Calibri"/>
                        </a:rPr>
                        <a:t>2016</a:t>
                      </a:r>
                      <a:endParaRPr lang="tr-TR" sz="2000" b="0" i="0" u="none" strike="noStrike" dirty="0"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9961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11,66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tr-TR" sz="20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9961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5,03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tr-TR" sz="20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1121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4 Dikdörtgen"/>
          <p:cNvSpPr>
            <a:spLocks noChangeArrowheads="1"/>
          </p:cNvSpPr>
          <p:nvPr/>
        </p:nvSpPr>
        <p:spPr bwMode="auto">
          <a:xfrm>
            <a:off x="500034" y="642918"/>
            <a:ext cx="814393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tr-TR" altLang="tr-TR" sz="2800" dirty="0">
                <a:latin typeface="Franklin Gothic Demi Cond" pitchFamily="34" charset="0"/>
              </a:rPr>
              <a:t> </a:t>
            </a:r>
            <a:r>
              <a:rPr lang="tr-TR" alt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 Cond" pitchFamily="34" charset="0"/>
              </a:rPr>
              <a:t>2010-2016 </a:t>
            </a:r>
            <a:r>
              <a:rPr lang="tr-TR" altLang="tr-T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 Cond" pitchFamily="34" charset="0"/>
              </a:rPr>
              <a:t>MERSİN LYS NET İL SIRALAMA</a:t>
            </a:r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6918721"/>
              </p:ext>
            </p:extLst>
          </p:nvPr>
        </p:nvGraphicFramePr>
        <p:xfrm>
          <a:off x="251521" y="1412777"/>
          <a:ext cx="7848872" cy="5351345"/>
        </p:xfrm>
        <a:graphic>
          <a:graphicData uri="http://schemas.openxmlformats.org/drawingml/2006/table">
            <a:tbl>
              <a:tblPr/>
              <a:tblGrid>
                <a:gridCol w="816326"/>
                <a:gridCol w="706012"/>
                <a:gridCol w="1108661"/>
                <a:gridCol w="777716"/>
                <a:gridCol w="794263"/>
                <a:gridCol w="683950"/>
                <a:gridCol w="910095"/>
                <a:gridCol w="661887"/>
                <a:gridCol w="706012"/>
                <a:gridCol w="683950"/>
              </a:tblGrid>
              <a:tr h="548454">
                <a:tc>
                  <a:txBody>
                    <a:bodyPr/>
                    <a:lstStyle/>
                    <a:p>
                      <a:pPr algn="ctr" fontAlgn="ctr"/>
                      <a:endParaRPr lang="tr-TR" sz="1800" b="0" i="0" u="none" strike="noStrike" dirty="0"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>
                          <a:effectLst/>
                          <a:latin typeface="Calibri"/>
                        </a:rPr>
                        <a:t>F E N -  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548454">
                <a:tc>
                  <a:txBody>
                    <a:bodyPr/>
                    <a:lstStyle/>
                    <a:p>
                      <a:pPr algn="ctr" fontAlgn="ctr"/>
                      <a:endParaRPr lang="tr-TR" sz="1800" b="0" i="0" u="none" strike="noStrike" dirty="0"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i="0" u="none" strike="noStrike" dirty="0" smtClean="0">
                          <a:effectLst/>
                          <a:latin typeface="Calibri"/>
                        </a:rPr>
                        <a:t>FİZİK (30 Soru)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i="0" u="none" strike="noStrike" dirty="0" smtClean="0">
                          <a:effectLst/>
                          <a:latin typeface="Calibri"/>
                        </a:rPr>
                        <a:t>KİMYA(30 Soru)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i="0" u="none" strike="noStrike" dirty="0" smtClean="0">
                          <a:effectLst/>
                          <a:latin typeface="Calibri"/>
                        </a:rPr>
                        <a:t>BİYOLOJİ (30 Soru)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41525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>
                          <a:effectLst/>
                          <a:latin typeface="Calibri"/>
                        </a:rPr>
                        <a:t>YILLAR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>
                          <a:effectLst/>
                          <a:latin typeface="Calibri"/>
                        </a:rPr>
                        <a:t>ADAY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>
                          <a:effectLst/>
                          <a:latin typeface="Calibri"/>
                        </a:rPr>
                        <a:t>ORT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>
                          <a:effectLst/>
                          <a:latin typeface="Calibri"/>
                        </a:rPr>
                        <a:t>İL SIRA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>
                          <a:effectLst/>
                          <a:latin typeface="Calibri"/>
                        </a:rPr>
                        <a:t>ADAY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>
                          <a:effectLst/>
                          <a:latin typeface="Calibri"/>
                        </a:rPr>
                        <a:t>ORT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>
                          <a:effectLst/>
                          <a:latin typeface="Calibri"/>
                        </a:rPr>
                        <a:t>İL SIRA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>
                          <a:effectLst/>
                          <a:latin typeface="Calibri"/>
                        </a:rPr>
                        <a:t>ADAY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>
                          <a:effectLst/>
                          <a:latin typeface="Calibri"/>
                        </a:rPr>
                        <a:t>ORT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>
                          <a:effectLst/>
                          <a:latin typeface="Calibri"/>
                        </a:rPr>
                        <a:t>İL SIRA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54845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>
                          <a:effectLst/>
                          <a:latin typeface="Calibri"/>
                        </a:rPr>
                        <a:t>2010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54845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>
                          <a:effectLst/>
                          <a:latin typeface="Calibri"/>
                        </a:rPr>
                        <a:t>2011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>
                          <a:effectLst/>
                          <a:latin typeface="Calibri"/>
                        </a:rPr>
                        <a:t>4203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>
                          <a:effectLst/>
                          <a:latin typeface="Calibri"/>
                        </a:rPr>
                        <a:t>7,99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>
                          <a:effectLst/>
                          <a:latin typeface="Calibri"/>
                        </a:rPr>
                        <a:t>4203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>
                          <a:effectLst/>
                          <a:latin typeface="Calibri"/>
                        </a:rPr>
                        <a:t>12,3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>
                          <a:effectLst/>
                          <a:latin typeface="Calibri"/>
                        </a:rPr>
                        <a:t>4203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>
                          <a:effectLst/>
                          <a:latin typeface="Calibri"/>
                        </a:rPr>
                        <a:t>11,9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54845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>
                          <a:effectLst/>
                          <a:latin typeface="Calibri"/>
                        </a:rPr>
                        <a:t>2012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>
                          <a:effectLst/>
                          <a:latin typeface="Calibri"/>
                        </a:rPr>
                        <a:t>4420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>
                          <a:effectLst/>
                          <a:latin typeface="Calibri"/>
                        </a:rPr>
                        <a:t>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54845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>
                          <a:effectLst/>
                          <a:latin typeface="Calibri"/>
                        </a:rPr>
                        <a:t>2013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>
                          <a:effectLst/>
                          <a:latin typeface="Calibri"/>
                        </a:rPr>
                        <a:t>4476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>
                          <a:effectLst/>
                          <a:latin typeface="Calibri"/>
                        </a:rPr>
                        <a:t>11,9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 dirty="0">
                          <a:effectLst/>
                          <a:latin typeface="Calibri"/>
                        </a:rPr>
                        <a:t>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54845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>
                          <a:effectLst/>
                          <a:latin typeface="Calibri"/>
                        </a:rPr>
                        <a:t>2014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 dirty="0">
                          <a:effectLst/>
                          <a:latin typeface="Calibri"/>
                        </a:rPr>
                        <a:t>5012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 dirty="0">
                          <a:effectLst/>
                          <a:latin typeface="Calibri"/>
                        </a:rPr>
                        <a:t>10,3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 dirty="0"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54845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 dirty="0" smtClean="0">
                          <a:effectLst/>
                          <a:latin typeface="Calibri"/>
                        </a:rPr>
                        <a:t>2015</a:t>
                      </a:r>
                      <a:endParaRPr lang="tr-TR" sz="1800" b="0" i="0" u="none" strike="noStrike" dirty="0"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5257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7,21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800" b="0" i="0" u="none" strike="noStrike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800" b="0" i="0" u="none" strike="noStrike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5257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800" b="0" i="0" u="none" strike="noStrike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9,72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800" b="0" i="0" u="none" strike="noStrike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800" b="0" i="0" u="none" strike="noStrike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5257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800" b="0" i="0" u="none" strike="noStrike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10,6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54845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 dirty="0" smtClean="0">
                          <a:effectLst/>
                          <a:latin typeface="Calibri"/>
                        </a:rPr>
                        <a:t>2016</a:t>
                      </a:r>
                      <a:endParaRPr lang="tr-TR" sz="1800" b="0" i="0" u="none" strike="noStrike" dirty="0"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5658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6,21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tr-TR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5658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11,21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tr-TR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5658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10,63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tr-TR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943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4 Dikdörtgen"/>
          <p:cNvSpPr>
            <a:spLocks noChangeArrowheads="1"/>
          </p:cNvSpPr>
          <p:nvPr/>
        </p:nvSpPr>
        <p:spPr bwMode="auto">
          <a:xfrm>
            <a:off x="500034" y="642918"/>
            <a:ext cx="814393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tr-TR" alt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 Cond" pitchFamily="34" charset="0"/>
              </a:rPr>
              <a:t>2010-2016 </a:t>
            </a:r>
            <a:r>
              <a:rPr lang="tr-TR" altLang="tr-T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 Cond" pitchFamily="34" charset="0"/>
              </a:rPr>
              <a:t>MERSİN LYS NET İL SIRALAMA</a:t>
            </a:r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8896032"/>
              </p:ext>
            </p:extLst>
          </p:nvPr>
        </p:nvGraphicFramePr>
        <p:xfrm>
          <a:off x="755576" y="1484783"/>
          <a:ext cx="7848872" cy="5423355"/>
        </p:xfrm>
        <a:graphic>
          <a:graphicData uri="http://schemas.openxmlformats.org/drawingml/2006/table">
            <a:tbl>
              <a:tblPr/>
              <a:tblGrid>
                <a:gridCol w="1249067"/>
                <a:gridCol w="1189990"/>
                <a:gridCol w="1189990"/>
                <a:gridCol w="1080275"/>
                <a:gridCol w="1080275"/>
                <a:gridCol w="1012759"/>
                <a:gridCol w="1046516"/>
              </a:tblGrid>
              <a:tr h="548454">
                <a:tc>
                  <a:txBody>
                    <a:bodyPr/>
                    <a:lstStyle/>
                    <a:p>
                      <a:pPr algn="ctr" fontAlgn="ctr"/>
                      <a:endParaRPr lang="tr-TR" sz="1800" b="0" i="0" u="none" strike="noStrike" dirty="0"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 dirty="0">
                          <a:effectLst/>
                          <a:latin typeface="Calibri"/>
                        </a:rPr>
                        <a:t>EDEBİYAT-COĞRAFYA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548454">
                <a:tc>
                  <a:txBody>
                    <a:bodyPr/>
                    <a:lstStyle/>
                    <a:p>
                      <a:pPr algn="ctr" fontAlgn="ctr"/>
                      <a:endParaRPr lang="tr-TR" sz="1800" b="0" i="0" u="none" strike="noStrike" dirty="0"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i="0" u="none" strike="noStrike" dirty="0">
                          <a:effectLst/>
                          <a:latin typeface="Calibri"/>
                        </a:rPr>
                        <a:t>TÜRK DİLİ ED</a:t>
                      </a:r>
                      <a:r>
                        <a:rPr lang="tr-TR" sz="1800" b="1" i="0" u="none" strike="noStrike" dirty="0" smtClean="0">
                          <a:effectLst/>
                          <a:latin typeface="Calibri"/>
                        </a:rPr>
                        <a:t>. (56 Soru)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i="0" u="none" strike="noStrike" dirty="0" smtClean="0">
                          <a:effectLst/>
                          <a:latin typeface="Calibri"/>
                        </a:rPr>
                        <a:t>COĞRAFYA-1 (24 Soru)</a:t>
                      </a:r>
                    </a:p>
                    <a:p>
                      <a:pPr algn="ctr" fontAlgn="ctr"/>
                      <a:endParaRPr lang="tr-TR" sz="1800" b="1" i="0" u="none" strike="noStrike" dirty="0"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47755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>
                          <a:effectLst/>
                          <a:latin typeface="Calibri"/>
                        </a:rPr>
                        <a:t>YILLAR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>
                          <a:effectLst/>
                          <a:latin typeface="Calibri"/>
                        </a:rPr>
                        <a:t>ADAY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>
                          <a:effectLst/>
                          <a:latin typeface="Calibri"/>
                        </a:rPr>
                        <a:t>ORT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 dirty="0">
                          <a:effectLst/>
                          <a:latin typeface="Calibri"/>
                        </a:rPr>
                        <a:t>İL SIRA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>
                          <a:effectLst/>
                          <a:latin typeface="Calibri"/>
                        </a:rPr>
                        <a:t>ADAY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 dirty="0">
                          <a:effectLst/>
                          <a:latin typeface="Calibri"/>
                        </a:rPr>
                        <a:t>ORT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 dirty="0">
                          <a:effectLst/>
                          <a:latin typeface="Calibri"/>
                        </a:rPr>
                        <a:t>İL SIRA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</a:tr>
              <a:tr h="54845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>
                          <a:effectLst/>
                          <a:latin typeface="Calibri"/>
                        </a:rPr>
                        <a:t>2010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>
                          <a:effectLst/>
                          <a:latin typeface="Calibri"/>
                        </a:rPr>
                        <a:t>9104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>
                          <a:effectLst/>
                          <a:latin typeface="Calibri"/>
                        </a:rPr>
                        <a:t>28,08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</a:tr>
              <a:tr h="54845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>
                          <a:effectLst/>
                          <a:latin typeface="Calibri"/>
                        </a:rPr>
                        <a:t>2011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>
                          <a:effectLst/>
                          <a:latin typeface="Calibri"/>
                        </a:rPr>
                        <a:t>7336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>
                          <a:effectLst/>
                          <a:latin typeface="Calibri"/>
                        </a:rPr>
                        <a:t>22,36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>
                          <a:effectLst/>
                          <a:latin typeface="Calibri"/>
                        </a:rPr>
                        <a:t>7336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>
                          <a:effectLst/>
                          <a:latin typeface="Calibri"/>
                        </a:rPr>
                        <a:t>9,38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</a:tr>
              <a:tr h="54845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>
                          <a:effectLst/>
                          <a:latin typeface="Calibri"/>
                        </a:rPr>
                        <a:t>2012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</a:tr>
              <a:tr h="54845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>
                          <a:effectLst/>
                          <a:latin typeface="Calibri"/>
                        </a:rPr>
                        <a:t>2013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23,65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</a:tr>
              <a:tr h="54845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>
                          <a:effectLst/>
                          <a:latin typeface="Calibri"/>
                        </a:rPr>
                        <a:t>2014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</a:tr>
              <a:tr h="54845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 dirty="0" smtClean="0">
                          <a:effectLst/>
                          <a:latin typeface="Calibri"/>
                        </a:rPr>
                        <a:t>2015</a:t>
                      </a:r>
                      <a:endParaRPr lang="tr-TR" sz="1800" b="0" i="0" u="none" strike="noStrike" dirty="0"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8388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21,48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8388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10,32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</a:tr>
              <a:tr h="54845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 dirty="0" smtClean="0">
                          <a:effectLst/>
                          <a:latin typeface="Calibri"/>
                        </a:rPr>
                        <a:t>2016</a:t>
                      </a:r>
                      <a:endParaRPr lang="tr-TR" sz="1800" b="0" i="0" u="none" strike="noStrike" dirty="0"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8831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25,21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tr-TR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8831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7,77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tr-TR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267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4 Dikdörtgen"/>
          <p:cNvSpPr>
            <a:spLocks noChangeArrowheads="1"/>
          </p:cNvSpPr>
          <p:nvPr/>
        </p:nvSpPr>
        <p:spPr bwMode="auto">
          <a:xfrm>
            <a:off x="500034" y="642918"/>
            <a:ext cx="814393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tr-TR" altLang="tr-TR" sz="2800" dirty="0">
                <a:latin typeface="Franklin Gothic Demi Cond" pitchFamily="34" charset="0"/>
              </a:rPr>
              <a:t> </a:t>
            </a:r>
            <a:r>
              <a:rPr lang="tr-TR" alt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 Cond" pitchFamily="34" charset="0"/>
              </a:rPr>
              <a:t>2010-2016 </a:t>
            </a:r>
            <a:r>
              <a:rPr lang="tr-TR" altLang="tr-T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 Cond" pitchFamily="34" charset="0"/>
              </a:rPr>
              <a:t>MERSİN LYS NET İL SIRALAMA</a:t>
            </a:r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6134327"/>
              </p:ext>
            </p:extLst>
          </p:nvPr>
        </p:nvGraphicFramePr>
        <p:xfrm>
          <a:off x="683568" y="1844828"/>
          <a:ext cx="7848872" cy="5023179"/>
        </p:xfrm>
        <a:graphic>
          <a:graphicData uri="http://schemas.openxmlformats.org/drawingml/2006/table">
            <a:tbl>
              <a:tblPr/>
              <a:tblGrid>
                <a:gridCol w="977807"/>
                <a:gridCol w="772995"/>
                <a:gridCol w="852276"/>
                <a:gridCol w="845669"/>
                <a:gridCol w="852276"/>
                <a:gridCol w="614432"/>
                <a:gridCol w="614432"/>
                <a:gridCol w="772995"/>
                <a:gridCol w="772995"/>
                <a:gridCol w="772995"/>
              </a:tblGrid>
              <a:tr h="470713">
                <a:tc>
                  <a:txBody>
                    <a:bodyPr/>
                    <a:lstStyle/>
                    <a:p>
                      <a:pPr algn="ctr" fontAlgn="ctr"/>
                      <a:endParaRPr lang="tr-TR" sz="1800" b="0" i="0" u="none" strike="noStrike" dirty="0"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effectLst/>
                          <a:latin typeface="Calibri"/>
                        </a:rPr>
                        <a:t>S O S Y A L - 2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470713">
                <a:tc>
                  <a:txBody>
                    <a:bodyPr/>
                    <a:lstStyle/>
                    <a:p>
                      <a:pPr algn="ctr" fontAlgn="ctr"/>
                      <a:endParaRPr lang="tr-TR" sz="1800" b="0" i="0" u="none" strike="noStrike" dirty="0"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i="0" u="none" strike="noStrike" dirty="0" smtClean="0">
                          <a:effectLst/>
                          <a:latin typeface="Calibri"/>
                        </a:rPr>
                        <a:t>TARİH (44 Soru)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i="0" u="none" strike="noStrike" dirty="0" smtClean="0">
                          <a:effectLst/>
                          <a:latin typeface="Calibri"/>
                        </a:rPr>
                        <a:t>COĞRAFYA-2 (14 Soru)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i="0" u="none" strike="noStrike" dirty="0">
                          <a:effectLst/>
                          <a:latin typeface="Calibri"/>
                        </a:rPr>
                        <a:t>FELSEFE GR</a:t>
                      </a:r>
                      <a:r>
                        <a:rPr lang="tr-TR" sz="1800" b="1" i="0" u="none" strike="noStrike" dirty="0" smtClean="0">
                          <a:effectLst/>
                          <a:latin typeface="Calibri"/>
                        </a:rPr>
                        <a:t>. (32 Soru)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69931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>
                          <a:effectLst/>
                          <a:latin typeface="Calibri"/>
                        </a:rPr>
                        <a:t>YILLAR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>
                          <a:effectLst/>
                          <a:latin typeface="Calibri"/>
                        </a:rPr>
                        <a:t>ADAY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>
                          <a:effectLst/>
                          <a:latin typeface="Calibri"/>
                        </a:rPr>
                        <a:t>ORT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>
                          <a:effectLst/>
                          <a:latin typeface="Calibri"/>
                        </a:rPr>
                        <a:t>İL SIRA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 dirty="0">
                          <a:effectLst/>
                          <a:latin typeface="Calibri"/>
                        </a:rPr>
                        <a:t>ADAY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 dirty="0">
                          <a:effectLst/>
                          <a:latin typeface="Calibri"/>
                        </a:rPr>
                        <a:t>ORT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>
                          <a:effectLst/>
                          <a:latin typeface="Calibri"/>
                        </a:rPr>
                        <a:t>İL SIRA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>
                          <a:effectLst/>
                          <a:latin typeface="Calibri"/>
                        </a:rPr>
                        <a:t>ADAY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>
                          <a:effectLst/>
                          <a:latin typeface="Calibri"/>
                        </a:rPr>
                        <a:t>ORT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>
                          <a:effectLst/>
                          <a:latin typeface="Calibri"/>
                        </a:rPr>
                        <a:t>İL SIRA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47071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>
                          <a:effectLst/>
                          <a:latin typeface="Calibri"/>
                        </a:rPr>
                        <a:t>2010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>
                          <a:effectLst/>
                          <a:latin typeface="Calibri"/>
                        </a:rPr>
                        <a:t>4196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>
                          <a:effectLst/>
                          <a:latin typeface="Calibri"/>
                        </a:rPr>
                        <a:t>7,79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47071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>
                          <a:effectLst/>
                          <a:latin typeface="Calibri"/>
                        </a:rPr>
                        <a:t>2011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>
                          <a:effectLst/>
                          <a:latin typeface="Calibri"/>
                        </a:rPr>
                        <a:t>3061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>
                          <a:effectLst/>
                          <a:latin typeface="Calibri"/>
                        </a:rPr>
                        <a:t>16,21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>
                          <a:effectLst/>
                          <a:latin typeface="Calibri"/>
                        </a:rPr>
                        <a:t>3061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>
                          <a:effectLst/>
                          <a:latin typeface="Calibri"/>
                        </a:rPr>
                        <a:t>6,4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>
                          <a:effectLst/>
                          <a:latin typeface="Calibri"/>
                        </a:rPr>
                        <a:t>3061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>
                          <a:effectLst/>
                          <a:latin typeface="Calibri"/>
                        </a:rPr>
                        <a:t>9,84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47071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>
                          <a:effectLst/>
                          <a:latin typeface="Calibri"/>
                        </a:rPr>
                        <a:t>2012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>
                          <a:effectLst/>
                          <a:latin typeface="Calibri"/>
                        </a:rPr>
                        <a:t>3183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>
                          <a:effectLst/>
                          <a:latin typeface="Calibri"/>
                        </a:rPr>
                        <a:t>12,13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>
                          <a:effectLst/>
                          <a:latin typeface="Calibri"/>
                        </a:rPr>
                        <a:t>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>
                          <a:effectLst/>
                          <a:latin typeface="Calibri"/>
                        </a:rPr>
                        <a:t>3183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>
                          <a:effectLst/>
                          <a:latin typeface="Calibri"/>
                        </a:rPr>
                        <a:t>6,1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>
                          <a:effectLst/>
                          <a:latin typeface="Calibri"/>
                        </a:rPr>
                        <a:t>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>
                          <a:effectLst/>
                          <a:latin typeface="Calibri"/>
                        </a:rPr>
                        <a:t>3183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>
                          <a:effectLst/>
                          <a:latin typeface="Calibri"/>
                        </a:rPr>
                        <a:t>6,63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47071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>
                          <a:effectLst/>
                          <a:latin typeface="Calibri"/>
                        </a:rPr>
                        <a:t>2013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>
                          <a:effectLst/>
                          <a:latin typeface="Calibri"/>
                        </a:rPr>
                        <a:t>2734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>
                          <a:effectLst/>
                          <a:latin typeface="Calibri"/>
                        </a:rPr>
                        <a:t>13,04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 dirty="0">
                          <a:effectLst/>
                          <a:latin typeface="Calibri"/>
                        </a:rPr>
                        <a:t>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>
                          <a:effectLst/>
                          <a:latin typeface="Calibri"/>
                        </a:rPr>
                        <a:t>2734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>
                          <a:effectLst/>
                          <a:latin typeface="Calibri"/>
                        </a:rPr>
                        <a:t>4,6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>
                          <a:effectLst/>
                          <a:latin typeface="Calibri"/>
                        </a:rPr>
                        <a:t>2734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>
                          <a:effectLst/>
                          <a:latin typeface="Calibri"/>
                        </a:rPr>
                        <a:t>7,35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 dirty="0">
                          <a:effectLst/>
                          <a:latin typeface="Calibri"/>
                        </a:rPr>
                        <a:t>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47071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>
                          <a:effectLst/>
                          <a:latin typeface="Calibri"/>
                        </a:rPr>
                        <a:t>2014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 dirty="0">
                          <a:effectLst/>
                          <a:latin typeface="Calibri"/>
                        </a:rPr>
                        <a:t>3261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 dirty="0">
                          <a:effectLst/>
                          <a:latin typeface="Calibri"/>
                        </a:rPr>
                        <a:t>11,88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 dirty="0">
                          <a:effectLst/>
                          <a:latin typeface="Calibri"/>
                        </a:rPr>
                        <a:t>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 dirty="0">
                          <a:effectLst/>
                          <a:latin typeface="Calibri"/>
                        </a:rPr>
                        <a:t>3261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 dirty="0"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 dirty="0"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 dirty="0">
                          <a:effectLst/>
                          <a:latin typeface="Calibri"/>
                        </a:rPr>
                        <a:t>3261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 dirty="0">
                          <a:effectLst/>
                          <a:latin typeface="Calibri"/>
                        </a:rPr>
                        <a:t>10,1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 dirty="0">
                          <a:effectLst/>
                          <a:latin typeface="Calibri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47071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 dirty="0" smtClean="0">
                          <a:effectLst/>
                          <a:latin typeface="Calibri"/>
                        </a:rPr>
                        <a:t>2015</a:t>
                      </a:r>
                      <a:endParaRPr lang="tr-TR" sz="1800" b="0" i="0" u="none" strike="noStrike" dirty="0"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4080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12,23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4080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800" b="0" i="0" u="none" strike="noStrike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5,76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800" b="1" i="0" u="none" strike="noStrike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4080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800" b="1" i="0" u="none" strike="noStrike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10,3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47071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 dirty="0" smtClean="0">
                          <a:effectLst/>
                          <a:latin typeface="Calibri"/>
                        </a:rPr>
                        <a:t>2016</a:t>
                      </a:r>
                      <a:endParaRPr lang="tr-TR" sz="1800" b="0" i="0" u="none" strike="noStrike" dirty="0"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4448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12,03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tr-TR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4448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5,70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tr-TR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4448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8,93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tr-TR" sz="1800" b="1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9053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İçerik Yer Tutucusu"/>
          <p:cNvSpPr txBox="1">
            <a:spLocks noGrp="1"/>
          </p:cNvSpPr>
          <p:nvPr>
            <p:ph idx="1"/>
          </p:nvPr>
        </p:nvSpPr>
        <p:spPr bwMode="auto">
          <a:xfrm>
            <a:off x="323528" y="980729"/>
            <a:ext cx="8229600" cy="3672407"/>
          </a:xfrm>
          <a:prstGeom prst="rect">
            <a:avLst/>
          </a:prstGeom>
          <a:noFill/>
          <a:ln>
            <a:noFill/>
          </a:ln>
          <a:extLst/>
        </p:spPr>
        <p:txBody>
          <a:bodyPr lIns="91427" tIns="45714" rIns="91427" bIns="45714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endParaRPr lang="tr-TR" altLang="tr-TR" sz="2800" dirty="0" smtClean="0">
              <a:solidFill>
                <a:srgbClr val="000000"/>
              </a:solidFill>
              <a:latin typeface="Franklin Gothic Demi Cond" pitchFamily="34" charset="0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  <a:buFont typeface="Wingdings 2" pitchFamily="18" charset="2"/>
              <a:buNone/>
              <a:defRPr/>
            </a:pPr>
            <a:endParaRPr lang="tr-TR" altLang="tr-TR" sz="2800" dirty="0" smtClean="0">
              <a:solidFill>
                <a:srgbClr val="000000"/>
              </a:solidFill>
              <a:latin typeface="Franklin Gothic Demi Cond" pitchFamily="34" charset="0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  <a:buFont typeface="Wingdings 2" pitchFamily="18" charset="2"/>
              <a:buNone/>
              <a:defRPr/>
            </a:pPr>
            <a:r>
              <a:rPr lang="tr-TR" altLang="tr-TR" sz="2800" dirty="0" smtClean="0">
                <a:solidFill>
                  <a:srgbClr val="000000"/>
                </a:solidFill>
                <a:latin typeface="Franklin Gothic Demi Cond" pitchFamily="34" charset="0"/>
              </a:rPr>
              <a:t>Kutlu EKİNBAŞ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Font typeface="Wingdings 2" pitchFamily="18" charset="2"/>
              <a:buNone/>
              <a:defRPr/>
            </a:pPr>
            <a:r>
              <a:rPr lang="tr-TR" altLang="tr-TR" sz="2800" dirty="0" smtClean="0">
                <a:solidFill>
                  <a:srgbClr val="000000"/>
                </a:solidFill>
                <a:latin typeface="Franklin Gothic Demi Cond" pitchFamily="34" charset="0"/>
              </a:rPr>
              <a:t>MÜDÜR YARDIMCISI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endParaRPr lang="tr-TR" altLang="tr-TR" sz="2800" dirty="0" smtClean="0">
              <a:solidFill>
                <a:srgbClr val="000000"/>
              </a:solidFill>
              <a:latin typeface="Franklin Gothic Demi Cond" pitchFamily="34" charset="0"/>
            </a:endParaRPr>
          </a:p>
          <a:p>
            <a:pPr marL="0" indent="0" algn="ctr">
              <a:lnSpc>
                <a:spcPct val="90000"/>
              </a:lnSpc>
              <a:spcBef>
                <a:spcPct val="20000"/>
              </a:spcBef>
              <a:buNone/>
              <a:defRPr/>
            </a:pPr>
            <a:endParaRPr lang="tr-TR" altLang="tr-TR" sz="2800" dirty="0" smtClean="0">
              <a:solidFill>
                <a:srgbClr val="000000"/>
              </a:solidFill>
              <a:latin typeface="Franklin Gothic Demi Cond" pitchFamily="34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Font typeface="Wingdings 2" pitchFamily="18" charset="2"/>
              <a:buNone/>
              <a:defRPr/>
            </a:pPr>
            <a:endParaRPr lang="tr-TR" altLang="tr-TR" sz="2800" dirty="0" smtClean="0">
              <a:solidFill>
                <a:srgbClr val="000000"/>
              </a:solidFill>
              <a:latin typeface="Franklin Gothic Demi Cond" pitchFamily="34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Font typeface="Wingdings 2" pitchFamily="18" charset="2"/>
              <a:buNone/>
              <a:defRPr/>
            </a:pPr>
            <a:endParaRPr lang="tr-TR" altLang="tr-TR" sz="2800" dirty="0" smtClean="0">
              <a:solidFill>
                <a:srgbClr val="000000"/>
              </a:solidFill>
              <a:latin typeface="Franklin Gothic Demi Cond" pitchFamily="34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Font typeface="Wingdings 2" pitchFamily="18" charset="2"/>
              <a:buNone/>
              <a:defRPr/>
            </a:pPr>
            <a:endParaRPr lang="tr-TR" altLang="tr-TR" sz="2800" dirty="0" smtClean="0">
              <a:solidFill>
                <a:srgbClr val="000000"/>
              </a:solidFill>
              <a:latin typeface="Franklin Gothic Demi Cond" pitchFamily="34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Font typeface="Wingdings 2" pitchFamily="18" charset="2"/>
              <a:buNone/>
              <a:defRPr/>
            </a:pPr>
            <a:r>
              <a:rPr lang="tr-TR" altLang="tr-TR" sz="2800" dirty="0" smtClean="0">
                <a:solidFill>
                  <a:srgbClr val="000000"/>
                </a:solidFill>
                <a:latin typeface="Franklin Gothic Demi Cond" pitchFamily="34" charset="0"/>
              </a:rPr>
              <a:t> 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tr-TR" sz="1200" dirty="0"/>
              <a:t>Mersin İl Milli Eğitim Müdürlüğü Dumlupınar Mah. GMK Bulvarı Suphi Öner Öğretmenevi Yanı 33130 Yenişehir/MERSİN </a:t>
            </a:r>
            <a:r>
              <a:rPr lang="tr-TR" sz="1200" dirty="0" smtClean="0"/>
              <a:t>0324 </a:t>
            </a:r>
            <a:r>
              <a:rPr lang="tr-TR" sz="1200" dirty="0"/>
              <a:t>329 14 81-84</a:t>
            </a:r>
            <a:r>
              <a:rPr lang="tr-TR" sz="1800" b="1" dirty="0"/>
              <a:t> </a:t>
            </a:r>
            <a:endParaRPr lang="tr-TR" altLang="tr-TR" sz="1800" dirty="0" smtClean="0">
              <a:solidFill>
                <a:srgbClr val="000000"/>
              </a:solidFill>
              <a:latin typeface="Franklin Gothic Demi Cond" pitchFamily="34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Font typeface="Wingdings 2" pitchFamily="18" charset="2"/>
              <a:buNone/>
              <a:defRPr/>
            </a:pPr>
            <a:endParaRPr lang="tr-TR" altLang="tr-TR" sz="2800" dirty="0" smtClean="0">
              <a:solidFill>
                <a:srgbClr val="000000"/>
              </a:solidFill>
              <a:latin typeface="Franklin Gothic Demi Cond" pitchFamily="34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Font typeface="Wingdings 2" pitchFamily="18" charset="2"/>
              <a:buNone/>
              <a:defRPr/>
            </a:pPr>
            <a:endParaRPr lang="tr-TR" altLang="tr-TR" sz="2800" dirty="0" smtClean="0">
              <a:solidFill>
                <a:srgbClr val="000000"/>
              </a:solidFill>
              <a:latin typeface="Franklin Gothic Demi Cond" pitchFamily="34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Font typeface="Wingdings 2" pitchFamily="18" charset="2"/>
              <a:buNone/>
              <a:defRPr/>
            </a:pPr>
            <a:endParaRPr lang="tr-TR" altLang="tr-TR" sz="2800" dirty="0" smtClean="0">
              <a:solidFill>
                <a:srgbClr val="000000"/>
              </a:solidFill>
              <a:latin typeface="Franklin Gothic Demi Cond" pitchFamily="34" charset="0"/>
            </a:endParaRPr>
          </a:p>
        </p:txBody>
      </p:sp>
      <p:pic>
        <p:nvPicPr>
          <p:cNvPr id="3" name="Resim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1184" y="4293096"/>
            <a:ext cx="2879725" cy="148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6383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652448"/>
          </a:xfrm>
        </p:spPr>
        <p:txBody>
          <a:bodyPr>
            <a:normAutofit fontScale="90000"/>
          </a:bodyPr>
          <a:lstStyle/>
          <a:p>
            <a:pPr algn="ctr"/>
            <a:r>
              <a:rPr lang="tr-TR" sz="4000" dirty="0" smtClean="0">
                <a:latin typeface="Franklin Gothic Demi Cond" pitchFamily="34" charset="0"/>
              </a:rPr>
              <a:t>2016  TEOG  ORTALAMALARI</a:t>
            </a:r>
            <a:endParaRPr lang="tr-TR" sz="4000" dirty="0">
              <a:latin typeface="Franklin Gothic Demi Cond" pitchFamily="34" charset="0"/>
            </a:endParaRPr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7131781"/>
              </p:ext>
            </p:extLst>
          </p:nvPr>
        </p:nvGraphicFramePr>
        <p:xfrm>
          <a:off x="1187624" y="1484783"/>
          <a:ext cx="7200800" cy="4429468"/>
        </p:xfrm>
        <a:graphic>
          <a:graphicData uri="http://schemas.openxmlformats.org/drawingml/2006/table">
            <a:tbl>
              <a:tblPr/>
              <a:tblGrid>
                <a:gridCol w="3318506"/>
                <a:gridCol w="1941147"/>
                <a:gridCol w="1941147"/>
              </a:tblGrid>
              <a:tr h="73208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TESTLER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TÜRKİYE GENELİ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İL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</a:tr>
              <a:tr h="36604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TÜRKÇE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59,76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</a:tr>
              <a:tr h="36604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MATEMATİK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42,05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43,58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</a:tr>
              <a:tr h="732082"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DİN KÜLTÜRÜ VE AHLAK BİLGİSİ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78,25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76,84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</a:tr>
              <a:tr h="732082"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FEN VE TEKNOLOJİ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56,04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56,01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</a:tr>
              <a:tr h="732082"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İNKILAP TAR. VE ATATÜRKÇÜLÜK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65,08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64,18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</a:tr>
              <a:tr h="36604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YABANCI DİL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56,99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</a:tr>
              <a:tr h="36604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ORTALAMA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59,84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59,56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1101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652448"/>
          </a:xfrm>
        </p:spPr>
        <p:txBody>
          <a:bodyPr>
            <a:normAutofit fontScale="90000"/>
          </a:bodyPr>
          <a:lstStyle/>
          <a:p>
            <a:pPr algn="ctr"/>
            <a:r>
              <a:rPr lang="tr-TR" sz="4000" dirty="0" smtClean="0">
                <a:latin typeface="Franklin Gothic Demi Cond" pitchFamily="34" charset="0"/>
              </a:rPr>
              <a:t>2016  TEOG İLÇE ORTALAMALARI</a:t>
            </a:r>
            <a:endParaRPr lang="tr-TR" sz="4000" dirty="0">
              <a:latin typeface="Franklin Gothic Demi Cond" pitchFamily="34" charset="0"/>
            </a:endParaRPr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3159649"/>
              </p:ext>
            </p:extLst>
          </p:nvPr>
        </p:nvGraphicFramePr>
        <p:xfrm>
          <a:off x="179510" y="1196752"/>
          <a:ext cx="8784977" cy="5184573"/>
        </p:xfrm>
        <a:graphic>
          <a:graphicData uri="http://schemas.openxmlformats.org/drawingml/2006/table">
            <a:tbl>
              <a:tblPr/>
              <a:tblGrid>
                <a:gridCol w="1062519"/>
                <a:gridCol w="796888"/>
                <a:gridCol w="1228936"/>
                <a:gridCol w="873697"/>
                <a:gridCol w="1065719"/>
                <a:gridCol w="1526569"/>
                <a:gridCol w="1126525"/>
                <a:gridCol w="1104124"/>
              </a:tblGrid>
              <a:tr h="81630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TÜRKÇE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MATEMATİK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DİN KÜLT. VE AH. BİL.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FEN VE TEKNOLOJİ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İNKILAP TAR. VE ATATÜRKÇÜLÜK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YABANCI DİL 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ORTALAMA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420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TÜRKİYE GENELİ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60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42,05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78,25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56,04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65,08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57,6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59,84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</a:tr>
              <a:tr h="28896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İL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59,76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43,58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76,84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56,01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64,18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56,99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59,56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</a:tr>
              <a:tr h="272103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tr-TR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AKDENİZ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50,66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33,37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68,64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46,01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54,73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46,47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49,98</a:t>
                      </a:r>
                    </a:p>
                  </a:txBody>
                  <a:tcPr marL="9011" marR="9011" marT="90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103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tr-TR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ANAMUR</a:t>
                      </a:r>
                    </a:p>
                  </a:txBody>
                  <a:tcPr marL="9011" marR="9011" marT="90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65,06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50,95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82,67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63,39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69,58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64,75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66,07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103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tr-TR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AYDINCIK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66,06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53,82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83,1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69,03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66,82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66,31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67,52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59144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tr-TR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BOZYAZI</a:t>
                      </a:r>
                    </a:p>
                  </a:txBody>
                  <a:tcPr marL="9011" marR="9011" marT="90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67,02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51,19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83,21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62,06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69,03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63,47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66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740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tr-TR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ÇAMLIYAYLA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58,22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41,18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80,75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61,34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66,5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57,55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60,92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59144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tr-TR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ERDEMLİ</a:t>
                      </a:r>
                    </a:p>
                  </a:txBody>
                  <a:tcPr marL="9011" marR="9011" marT="90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63,79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46,54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81,44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61,39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69,25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61,15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63,93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103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tr-TR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GÜLNAR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61,96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47,94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81,92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60,43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69,1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62,38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63,96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72103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tr-TR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MEZİTLİ</a:t>
                      </a:r>
                    </a:p>
                  </a:txBody>
                  <a:tcPr marL="9011" marR="9011" marT="90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64,04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47,54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79,92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59,64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68,91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62,85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63,82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103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tr-TR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MUT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62,215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47,9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78,44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61,085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63,415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59,68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62,125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59144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tr-TR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SİLİFKE</a:t>
                      </a:r>
                    </a:p>
                  </a:txBody>
                  <a:tcPr marL="9011" marR="9011" marT="90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62.71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46.32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80.76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60.92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67.07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59.75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62.92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103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tr-TR" sz="11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TARSUS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53,68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40,2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68,83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52,48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56,52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50,31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54,28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72103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tr-TR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TOROSLAR</a:t>
                      </a:r>
                    </a:p>
                  </a:txBody>
                  <a:tcPr marL="9011" marR="9011" marT="90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64,55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49,245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81,295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61,515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69,245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63,8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64,945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103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tr-TR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YENİŞEHİR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67,95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52,18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82,76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63,79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72,48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67,7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67,81</a:t>
                      </a:r>
                    </a:p>
                  </a:txBody>
                  <a:tcPr marL="9011" marR="9011" marT="9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0404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 txBox="1">
            <a:spLocks/>
          </p:cNvSpPr>
          <p:nvPr/>
        </p:nvSpPr>
        <p:spPr bwMode="auto">
          <a:xfrm>
            <a:off x="500034" y="472296"/>
            <a:ext cx="8229600" cy="652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4000" dirty="0">
                <a:latin typeface="Franklin Gothic Demi Cond" pitchFamily="34" charset="0"/>
              </a:rPr>
              <a:t>2016  TEOG YERLEŞTİRME </a:t>
            </a:r>
            <a:r>
              <a:rPr lang="tr-TR" sz="4000" dirty="0" smtClean="0">
                <a:latin typeface="Franklin Gothic Demi Cond" pitchFamily="34" charset="0"/>
              </a:rPr>
              <a:t>İL SONUÇLARI</a:t>
            </a:r>
            <a:endParaRPr kumimoji="0" lang="tr-TR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Franklin Gothic Demi Cond" pitchFamily="34" charset="0"/>
              <a:ea typeface="+mj-ea"/>
              <a:cs typeface="+mj-cs"/>
            </a:endParaRPr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8730267"/>
              </p:ext>
            </p:extLst>
          </p:nvPr>
        </p:nvGraphicFramePr>
        <p:xfrm>
          <a:off x="500034" y="1772816"/>
          <a:ext cx="7816382" cy="4478327"/>
        </p:xfrm>
        <a:graphic>
          <a:graphicData uri="http://schemas.openxmlformats.org/drawingml/2006/table">
            <a:tbl>
              <a:tblPr/>
              <a:tblGrid>
                <a:gridCol w="3644939"/>
                <a:gridCol w="2253189"/>
                <a:gridCol w="1918254"/>
              </a:tblGrid>
              <a:tr h="515134"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OKUL TÜRLERİ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ÖĞRENCİ SAYISI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6515"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FEN LİSELEİNE YERLEŞEN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1162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3,76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729774"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ANADOLU LİSELERİNE YERLEŞEN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11224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36,35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729774"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SOSYAL BİLİMLER LİSELERİNE  YERLEŞEN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141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0,46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729774"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ANADOLU İMİM HATİP LİSELERİNE  YERLEŞEN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2386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7,73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973031"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MESLEKİ VE TEKNİK ANADOLU LİSELERİNE  YERLEŞEN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12224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39,59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300495"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TOPLAM YERLEŞEN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27137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87,88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3085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652448"/>
          </a:xfrm>
        </p:spPr>
        <p:txBody>
          <a:bodyPr>
            <a:noAutofit/>
          </a:bodyPr>
          <a:lstStyle/>
          <a:p>
            <a:r>
              <a:rPr lang="tr-TR" sz="3200" dirty="0" smtClean="0">
                <a:latin typeface="Franklin Gothic Demi Cond" pitchFamily="34" charset="0"/>
              </a:rPr>
              <a:t>2016  TEOG </a:t>
            </a:r>
            <a:r>
              <a:rPr lang="tr-TR" sz="3200" dirty="0">
                <a:solidFill>
                  <a:srgbClr val="000000"/>
                </a:solidFill>
                <a:latin typeface="Franklin Gothic Demi Cond" pitchFamily="34" charset="0"/>
              </a:rPr>
              <a:t>İLÇELER  BAZINDA  LİSELERE  </a:t>
            </a:r>
            <a:r>
              <a:rPr lang="tr-TR" sz="3200" dirty="0" smtClean="0">
                <a:solidFill>
                  <a:srgbClr val="000000"/>
                </a:solidFill>
                <a:latin typeface="Franklin Gothic Demi Cond" pitchFamily="34" charset="0"/>
              </a:rPr>
              <a:t>YERLEŞTİRME </a:t>
            </a:r>
            <a:r>
              <a:rPr lang="tr-TR" sz="3200" dirty="0" smtClean="0">
                <a:latin typeface="Franklin Gothic Demi Cond" pitchFamily="34" charset="0"/>
              </a:rPr>
              <a:t>SONUÇLARI</a:t>
            </a:r>
            <a:endParaRPr lang="tr-TR" sz="3200" dirty="0">
              <a:latin typeface="Franklin Gothic Demi Cond" pitchFamily="34" charset="0"/>
            </a:endParaRPr>
          </a:p>
        </p:txBody>
      </p:sp>
      <p:graphicFrame>
        <p:nvGraphicFramePr>
          <p:cNvPr id="7" name="Tabl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7246548"/>
              </p:ext>
            </p:extLst>
          </p:nvPr>
        </p:nvGraphicFramePr>
        <p:xfrm>
          <a:off x="179510" y="1124747"/>
          <a:ext cx="8712973" cy="4982837"/>
        </p:xfrm>
        <a:graphic>
          <a:graphicData uri="http://schemas.openxmlformats.org/drawingml/2006/table">
            <a:tbl>
              <a:tblPr/>
              <a:tblGrid>
                <a:gridCol w="354378"/>
                <a:gridCol w="871988"/>
                <a:gridCol w="630222"/>
                <a:gridCol w="660104"/>
                <a:gridCol w="586759"/>
                <a:gridCol w="586759"/>
                <a:gridCol w="586759"/>
                <a:gridCol w="586759"/>
                <a:gridCol w="608490"/>
                <a:gridCol w="603058"/>
                <a:gridCol w="586759"/>
                <a:gridCol w="586759"/>
                <a:gridCol w="440069"/>
                <a:gridCol w="578608"/>
                <a:gridCol w="445502"/>
              </a:tblGrid>
              <a:tr h="86409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S.NO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İLÇELER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MEZUN  ÖĞRENCİ SAYISI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FEN LİSELEİNE YERLEŞEN  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ANADOLU LİSELERİNE YERLEŞEN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SOSYAL BİLİMLER LİSELERİNE  YERLEŞEN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ANADOLU İMİM HATİP LİSELERİNE  YERLEŞEN 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MESLEKİ VE TEKNİK ANADOLU LİSELERİNE  YERLEŞEN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TOPLAM YERLEŞEN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tr-TR" sz="900" b="1" i="0" u="none" strike="noStrike" dirty="0">
                        <a:solidFill>
                          <a:srgbClr val="000000"/>
                        </a:solidFill>
                        <a:effectLst/>
                        <a:latin typeface="Century"/>
                      </a:endParaRP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89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1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ÖĞRENCİ SAYISI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1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%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1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ÖĞRENCİ SAYISI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1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%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1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ÖĞRENCİ SAYISI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1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%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ÖĞRENCİ SAYISI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1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%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ÖĞRENCİ</a:t>
                      </a:r>
                      <a:br>
                        <a:rPr lang="tr-T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</a:br>
                      <a:r>
                        <a:rPr lang="tr-T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SAYISI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%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+mn-ea"/>
                          <a:cs typeface="+mn-cs"/>
                        </a:rPr>
                        <a:t>ÖĞRENCİ</a:t>
                      </a:r>
                      <a:br>
                        <a:rPr lang="tr-TR" sz="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+mn-ea"/>
                          <a:cs typeface="+mn-cs"/>
                        </a:rPr>
                      </a:br>
                      <a:r>
                        <a:rPr lang="tr-TR" sz="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+mn-ea"/>
                          <a:cs typeface="+mn-cs"/>
                        </a:rPr>
                        <a:t>SAYISI</a:t>
                      </a:r>
                    </a:p>
                    <a:p>
                      <a:pPr marL="0" algn="ctr" defTabSz="914400" rtl="0" eaLnBrk="1" fontAlgn="ctr" latinLnBrk="0" hangingPunct="1"/>
                      <a:endParaRPr lang="tr-TR" sz="800" b="1" i="0" u="none" strike="noStrike" kern="1200" dirty="0">
                        <a:solidFill>
                          <a:srgbClr val="000000"/>
                        </a:solidFill>
                        <a:effectLst/>
                        <a:latin typeface="Century"/>
                        <a:ea typeface="+mn-ea"/>
                        <a:cs typeface="+mn-cs"/>
                      </a:endParaRP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85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1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AKDENİZ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4203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0,95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959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22,82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0,17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319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7,59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1898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45,16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3223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76,68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26885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2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ANAMUR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916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86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9,39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349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38,10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1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0,11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80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8,73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390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42,58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906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98,91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05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3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AYDINCIK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146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26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17,81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68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46,58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0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0,00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8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5,48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34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23,29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136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93,15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25605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4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BOZYAZI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412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22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5,34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171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41,50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0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0,00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86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20,87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118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28,64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397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96,36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48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5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ÇAMLIYAYLA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4761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88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1,85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1198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25,16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7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0,15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413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8,67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2050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43,06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3756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78,89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25605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6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ERDEMLİ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2212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151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6,83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946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42,77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27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1,22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234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10,58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643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29,07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2001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90,46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05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7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GÜLNAR</a:t>
                      </a:r>
                    </a:p>
                  </a:txBody>
                  <a:tcPr marL="8341" marR="8341" marT="83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357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32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8,96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135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37,82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12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3,36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39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10,92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104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29,13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322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90,20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25605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8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MEZİTLİ</a:t>
                      </a:r>
                    </a:p>
                  </a:txBody>
                  <a:tcPr marL="8341" marR="8341" marT="83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2122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62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2,92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916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43,17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25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1,18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151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7,12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722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34,02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1876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88,41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05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9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MUT</a:t>
                      </a:r>
                    </a:p>
                  </a:txBody>
                  <a:tcPr marL="8341" marR="8341" marT="83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949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61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6,43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430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45,31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1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0,11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119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12,54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196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20,65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807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85,04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25605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10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SİLİFKE</a:t>
                      </a:r>
                    </a:p>
                  </a:txBody>
                  <a:tcPr marL="8341" marR="8341" marT="83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1528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92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6,02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705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46,14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5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0,33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156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10,21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515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33,70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1473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96,40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05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11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TARSUS</a:t>
                      </a:r>
                    </a:p>
                  </a:txBody>
                  <a:tcPr marL="8341" marR="8341" marT="83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5126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210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4,10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1952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38,08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8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0,16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223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4,35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2439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47,58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4832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94,26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25605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12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TOROSLAR</a:t>
                      </a:r>
                    </a:p>
                  </a:txBody>
                  <a:tcPr marL="8341" marR="8341" marT="83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4397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100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2,27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1377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31,32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15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0,34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362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8,23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2075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47,19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3929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89,36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05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13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YENİŞEHİR</a:t>
                      </a:r>
                    </a:p>
                  </a:txBody>
                  <a:tcPr marL="8341" marR="8341" marT="83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3750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192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5,12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2018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53,81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33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0,88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196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5,23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1040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27,73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3479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92,77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27012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İL ORTALAMA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30879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1162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3,76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11224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36,35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141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0,46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2386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7,73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12224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39,59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27137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87,88</a:t>
                      </a:r>
                    </a:p>
                  </a:txBody>
                  <a:tcPr marL="8341" marR="8341" marT="8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5223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4 Dikdörtgen"/>
          <p:cNvSpPr>
            <a:spLocks noChangeArrowheads="1"/>
          </p:cNvSpPr>
          <p:nvPr/>
        </p:nvSpPr>
        <p:spPr bwMode="auto">
          <a:xfrm>
            <a:off x="500034" y="642918"/>
            <a:ext cx="814393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tr-TR" altLang="tr-TR" sz="2800" dirty="0">
                <a:latin typeface="Franklin Gothic Demi Cond" pitchFamily="34" charset="0"/>
              </a:rPr>
              <a:t>MERSİN YGS </a:t>
            </a:r>
            <a:r>
              <a:rPr lang="tr-TR" altLang="tr-TR" sz="2800" dirty="0" smtClean="0">
                <a:latin typeface="Franklin Gothic Demi Cond" pitchFamily="34" charset="0"/>
              </a:rPr>
              <a:t>2011-2016 </a:t>
            </a:r>
            <a:r>
              <a:rPr lang="tr-TR" altLang="tr-TR" sz="2800" dirty="0">
                <a:latin typeface="Franklin Gothic Demi Cond" pitchFamily="34" charset="0"/>
              </a:rPr>
              <a:t>NETLER TÜRKİYE MUKAYESELİ</a:t>
            </a:r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5180240"/>
              </p:ext>
            </p:extLst>
          </p:nvPr>
        </p:nvGraphicFramePr>
        <p:xfrm>
          <a:off x="107500" y="1268763"/>
          <a:ext cx="8856987" cy="4723435"/>
        </p:xfrm>
        <a:graphic>
          <a:graphicData uri="http://schemas.openxmlformats.org/drawingml/2006/table">
            <a:tbl>
              <a:tblPr/>
              <a:tblGrid>
                <a:gridCol w="1435671"/>
                <a:gridCol w="596356"/>
                <a:gridCol w="596356"/>
                <a:gridCol w="596356"/>
                <a:gridCol w="596356"/>
                <a:gridCol w="728878"/>
                <a:gridCol w="728878"/>
                <a:gridCol w="596356"/>
                <a:gridCol w="596356"/>
                <a:gridCol w="596356"/>
                <a:gridCol w="596356"/>
                <a:gridCol w="596356"/>
                <a:gridCol w="596356"/>
              </a:tblGrid>
              <a:tr h="277339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tr-T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Demi Cond"/>
                        </a:rPr>
                        <a:t>TESTLER</a:t>
                      </a:r>
                    </a:p>
                  </a:txBody>
                  <a:tcPr marL="7813" marR="7813" marT="78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rtl="0" fontAlgn="ctr"/>
                      <a:r>
                        <a:rPr lang="tr-TR" sz="15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Demi Cond"/>
                        </a:rPr>
                        <a:t>TÜRKİYE ORTALAMASI</a:t>
                      </a:r>
                    </a:p>
                  </a:txBody>
                  <a:tcPr marL="7813" marR="7813" marT="78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rtl="0" fontAlgn="ctr"/>
                      <a:r>
                        <a:rPr lang="tr-TR" sz="15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Demi Cond"/>
                        </a:rPr>
                        <a:t>İL  ORTALAMASI</a:t>
                      </a:r>
                    </a:p>
                  </a:txBody>
                  <a:tcPr marL="7813" marR="7813" marT="78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8600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5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Demi Cond"/>
                        </a:rPr>
                        <a:t>2011</a:t>
                      </a:r>
                    </a:p>
                  </a:txBody>
                  <a:tcPr marL="7813" marR="7813" marT="78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5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Demi Cond"/>
                        </a:rPr>
                        <a:t>2012</a:t>
                      </a:r>
                    </a:p>
                  </a:txBody>
                  <a:tcPr marL="7813" marR="7813" marT="78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5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Demi Cond"/>
                        </a:rPr>
                        <a:t>2013</a:t>
                      </a:r>
                    </a:p>
                  </a:txBody>
                  <a:tcPr marL="7813" marR="7813" marT="78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5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Demi Cond"/>
                        </a:rPr>
                        <a:t>2014</a:t>
                      </a:r>
                    </a:p>
                  </a:txBody>
                  <a:tcPr marL="7813" marR="7813" marT="78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5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Demi Cond"/>
                        </a:rPr>
                        <a:t>2015</a:t>
                      </a:r>
                    </a:p>
                  </a:txBody>
                  <a:tcPr marL="7813" marR="7813" marT="78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5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Demi Cond"/>
                        </a:rPr>
                        <a:t>2016</a:t>
                      </a:r>
                    </a:p>
                  </a:txBody>
                  <a:tcPr marL="7813" marR="7813" marT="78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5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Demi Cond"/>
                        </a:rPr>
                        <a:t>2011</a:t>
                      </a:r>
                    </a:p>
                  </a:txBody>
                  <a:tcPr marL="7813" marR="7813" marT="78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5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Demi Cond"/>
                        </a:rPr>
                        <a:t>2012</a:t>
                      </a:r>
                    </a:p>
                  </a:txBody>
                  <a:tcPr marL="7813" marR="7813" marT="78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5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Demi Cond"/>
                        </a:rPr>
                        <a:t>2013</a:t>
                      </a:r>
                    </a:p>
                  </a:txBody>
                  <a:tcPr marL="7813" marR="7813" marT="78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5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Demi Cond"/>
                        </a:rPr>
                        <a:t>2014</a:t>
                      </a:r>
                    </a:p>
                  </a:txBody>
                  <a:tcPr marL="7813" marR="7813" marT="78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5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Demi Cond"/>
                        </a:rPr>
                        <a:t>2015</a:t>
                      </a:r>
                    </a:p>
                  </a:txBody>
                  <a:tcPr marL="7813" marR="7813" marT="78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5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Demi Cond"/>
                        </a:rPr>
                        <a:t>2016</a:t>
                      </a:r>
                    </a:p>
                  </a:txBody>
                  <a:tcPr marL="7813" marR="7813" marT="78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2018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5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Demi Cond"/>
                        </a:rPr>
                        <a:t>TEMEL MATEMETİK              (40 SORU)</a:t>
                      </a:r>
                    </a:p>
                  </a:txBody>
                  <a:tcPr marL="7813" marR="7813" marT="78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Demi Cond"/>
                        </a:rPr>
                        <a:t>7,8  </a:t>
                      </a:r>
                    </a:p>
                  </a:txBody>
                  <a:tcPr marL="7813" marR="7813" marT="78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Demi Cond"/>
                        </a:rPr>
                        <a:t>7,73</a:t>
                      </a:r>
                    </a:p>
                  </a:txBody>
                  <a:tcPr marL="7813" marR="7813" marT="78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5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Demi Cond"/>
                        </a:rPr>
                        <a:t>7,9</a:t>
                      </a:r>
                    </a:p>
                  </a:txBody>
                  <a:tcPr marL="7813" marR="7813" marT="78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Demi Cond"/>
                        </a:rPr>
                        <a:t>6,5</a:t>
                      </a:r>
                    </a:p>
                  </a:txBody>
                  <a:tcPr marL="7813" marR="7813" marT="78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Demi Cond"/>
                          <a:ea typeface="+mn-ea"/>
                          <a:cs typeface="+mn-cs"/>
                        </a:rPr>
                        <a:t>5,4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Demi Cond"/>
                          <a:ea typeface="+mn-ea"/>
                          <a:cs typeface="+mn-cs"/>
                        </a:rPr>
                        <a:t>7,93</a:t>
                      </a:r>
                    </a:p>
                  </a:txBody>
                  <a:tcPr marL="7813" marR="7813" marT="78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5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Demi Cond"/>
                        </a:rPr>
                        <a:t>8,5</a:t>
                      </a:r>
                    </a:p>
                  </a:txBody>
                  <a:tcPr marL="7813" marR="7813" marT="78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5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Demi Cond"/>
                        </a:rPr>
                        <a:t>8,18</a:t>
                      </a:r>
                    </a:p>
                  </a:txBody>
                  <a:tcPr marL="7813" marR="7813" marT="78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5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Demi Cond"/>
                        </a:rPr>
                        <a:t>8,49</a:t>
                      </a:r>
                    </a:p>
                  </a:txBody>
                  <a:tcPr marL="7813" marR="7813" marT="78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Demi Cond"/>
                        </a:rPr>
                        <a:t>6,94</a:t>
                      </a:r>
                    </a:p>
                  </a:txBody>
                  <a:tcPr marL="7813" marR="7813" marT="78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Demi Cond"/>
                          <a:ea typeface="+mn-ea"/>
                          <a:cs typeface="+mn-cs"/>
                        </a:rPr>
                        <a:t>5,71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Demi Cond"/>
                          <a:ea typeface="+mn-ea"/>
                          <a:cs typeface="+mn-cs"/>
                        </a:rPr>
                        <a:t>8,81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832018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5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Demi Cond"/>
                        </a:rPr>
                        <a:t>F E N – 1                                     (40 SORU)</a:t>
                      </a:r>
                    </a:p>
                  </a:txBody>
                  <a:tcPr marL="7813" marR="7813" marT="78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5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Demi Cond"/>
                        </a:rPr>
                        <a:t>4,9</a:t>
                      </a:r>
                    </a:p>
                  </a:txBody>
                  <a:tcPr marL="7813" marR="7813" marT="78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Demi Cond"/>
                        </a:rPr>
                        <a:t>4,72</a:t>
                      </a:r>
                    </a:p>
                  </a:txBody>
                  <a:tcPr marL="7813" marR="7813" marT="78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Demi Cond"/>
                        </a:rPr>
                        <a:t>4,5</a:t>
                      </a:r>
                    </a:p>
                  </a:txBody>
                  <a:tcPr marL="7813" marR="7813" marT="78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Demi Cond"/>
                        </a:rPr>
                        <a:t>4,5</a:t>
                      </a:r>
                    </a:p>
                  </a:txBody>
                  <a:tcPr marL="7813" marR="7813" marT="78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Demi Cond"/>
                          <a:ea typeface="+mn-ea"/>
                          <a:cs typeface="+mn-cs"/>
                        </a:rPr>
                        <a:t>4,6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Demi Cond"/>
                          <a:ea typeface="+mn-ea"/>
                          <a:cs typeface="+mn-cs"/>
                        </a:rPr>
                        <a:t>5,75</a:t>
                      </a:r>
                    </a:p>
                  </a:txBody>
                  <a:tcPr marL="7813" marR="7813" marT="78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5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Demi Cond"/>
                        </a:rPr>
                        <a:t>5,3</a:t>
                      </a:r>
                    </a:p>
                  </a:txBody>
                  <a:tcPr marL="7813" marR="7813" marT="78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5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Demi Cond"/>
                        </a:rPr>
                        <a:t>4,96</a:t>
                      </a:r>
                    </a:p>
                  </a:txBody>
                  <a:tcPr marL="7813" marR="7813" marT="78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5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Demi Cond"/>
                        </a:rPr>
                        <a:t>4,78</a:t>
                      </a:r>
                    </a:p>
                  </a:txBody>
                  <a:tcPr marL="7813" marR="7813" marT="78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5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Demi Cond"/>
                        </a:rPr>
                        <a:t>4,77</a:t>
                      </a:r>
                    </a:p>
                  </a:txBody>
                  <a:tcPr marL="7813" marR="7813" marT="78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Demi Cond"/>
                          <a:ea typeface="+mn-ea"/>
                          <a:cs typeface="+mn-cs"/>
                        </a:rPr>
                        <a:t>4,90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Demi Cond"/>
                          <a:ea typeface="+mn-ea"/>
                          <a:cs typeface="+mn-cs"/>
                        </a:rPr>
                        <a:t>6,76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832018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5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Demi Cond"/>
                        </a:rPr>
                        <a:t>TÜRKÇE                              (40 SORU)</a:t>
                      </a:r>
                    </a:p>
                  </a:txBody>
                  <a:tcPr marL="7813" marR="7813" marT="78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5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Demi Cond"/>
                        </a:rPr>
                        <a:t>21,8</a:t>
                      </a:r>
                    </a:p>
                  </a:txBody>
                  <a:tcPr marL="7813" marR="7813" marT="78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Demi Cond"/>
                        </a:rPr>
                        <a:t>18,8</a:t>
                      </a:r>
                    </a:p>
                  </a:txBody>
                  <a:tcPr marL="7813" marR="7813" marT="78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5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Demi Cond"/>
                        </a:rPr>
                        <a:t>17,2</a:t>
                      </a:r>
                    </a:p>
                  </a:txBody>
                  <a:tcPr marL="7813" marR="7813" marT="78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Demi Cond"/>
                        </a:rPr>
                        <a:t>19</a:t>
                      </a:r>
                    </a:p>
                  </a:txBody>
                  <a:tcPr marL="7813" marR="7813" marT="78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Demi Cond"/>
                          <a:ea typeface="+mn-ea"/>
                          <a:cs typeface="+mn-cs"/>
                        </a:rPr>
                        <a:t>15,9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5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Franklin Gothic Demi Cond"/>
                          <a:ea typeface="+mn-ea"/>
                          <a:cs typeface="+mn-cs"/>
                        </a:rPr>
                        <a:t>10,30</a:t>
                      </a:r>
                      <a:endParaRPr lang="tr-TR" sz="1500" b="1" i="0" u="none" strike="noStrike" kern="1200" dirty="0">
                        <a:solidFill>
                          <a:srgbClr val="000000"/>
                        </a:solidFill>
                        <a:effectLst/>
                        <a:latin typeface="Franklin Gothic Demi Cond"/>
                        <a:ea typeface="+mn-ea"/>
                        <a:cs typeface="+mn-cs"/>
                      </a:endParaRPr>
                    </a:p>
                  </a:txBody>
                  <a:tcPr marL="7813" marR="7813" marT="78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5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Demi Cond"/>
                        </a:rPr>
                        <a:t>22</a:t>
                      </a:r>
                    </a:p>
                  </a:txBody>
                  <a:tcPr marL="7813" marR="7813" marT="78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5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Demi Cond"/>
                        </a:rPr>
                        <a:t>19</a:t>
                      </a:r>
                    </a:p>
                  </a:txBody>
                  <a:tcPr marL="7813" marR="7813" marT="78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5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Demi Cond"/>
                        </a:rPr>
                        <a:t>17,4</a:t>
                      </a:r>
                    </a:p>
                  </a:txBody>
                  <a:tcPr marL="7813" marR="7813" marT="78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5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Demi Cond"/>
                        </a:rPr>
                        <a:t>19,1</a:t>
                      </a:r>
                    </a:p>
                  </a:txBody>
                  <a:tcPr marL="7813" marR="7813" marT="78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Demi Cond"/>
                          <a:ea typeface="+mn-ea"/>
                          <a:cs typeface="+mn-cs"/>
                        </a:rPr>
                        <a:t>15,64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Demi Cond"/>
                          <a:ea typeface="+mn-ea"/>
                          <a:cs typeface="+mn-cs"/>
                        </a:rPr>
                        <a:t>19,39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832018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5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Demi Cond"/>
                        </a:rPr>
                        <a:t>S O S Y A L – 1                    (40 SORU) </a:t>
                      </a:r>
                    </a:p>
                  </a:txBody>
                  <a:tcPr marL="7813" marR="7813" marT="78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5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Demi Cond"/>
                        </a:rPr>
                        <a:t>11,3</a:t>
                      </a:r>
                    </a:p>
                  </a:txBody>
                  <a:tcPr marL="7813" marR="7813" marT="78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5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Demi Cond"/>
                        </a:rPr>
                        <a:t>11,8</a:t>
                      </a:r>
                    </a:p>
                  </a:txBody>
                  <a:tcPr marL="7813" marR="7813" marT="78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5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Demi Cond"/>
                        </a:rPr>
                        <a:t>12</a:t>
                      </a:r>
                    </a:p>
                  </a:txBody>
                  <a:tcPr marL="7813" marR="7813" marT="78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Demi Cond"/>
                        </a:rPr>
                        <a:t>10,9</a:t>
                      </a:r>
                    </a:p>
                  </a:txBody>
                  <a:tcPr marL="7813" marR="7813" marT="78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Demi Cond"/>
                          <a:ea typeface="+mn-ea"/>
                          <a:cs typeface="+mn-cs"/>
                        </a:rPr>
                        <a:t>10,4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Demi Cond"/>
                          <a:ea typeface="+mn-ea"/>
                          <a:cs typeface="+mn-cs"/>
                        </a:rPr>
                        <a:t>10,45</a:t>
                      </a:r>
                    </a:p>
                  </a:txBody>
                  <a:tcPr marL="7813" marR="7813" marT="78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Demi Cond"/>
                        </a:rPr>
                        <a:t>11</a:t>
                      </a:r>
                    </a:p>
                  </a:txBody>
                  <a:tcPr marL="7813" marR="7813" marT="78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Demi Cond"/>
                        </a:rPr>
                        <a:t>11,8</a:t>
                      </a:r>
                    </a:p>
                  </a:txBody>
                  <a:tcPr marL="7813" marR="7813" marT="78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Demi Cond"/>
                        </a:rPr>
                        <a:t>12,1</a:t>
                      </a:r>
                    </a:p>
                  </a:txBody>
                  <a:tcPr marL="7813" marR="7813" marT="78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Demi Cond"/>
                        </a:rPr>
                        <a:t>10,9</a:t>
                      </a:r>
                    </a:p>
                  </a:txBody>
                  <a:tcPr marL="7813" marR="7813" marT="78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Demi Cond"/>
                          <a:ea typeface="+mn-ea"/>
                          <a:cs typeface="+mn-cs"/>
                        </a:rPr>
                        <a:t>10,15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Demi Cond"/>
                          <a:ea typeface="+mn-ea"/>
                          <a:cs typeface="+mn-cs"/>
                        </a:rPr>
                        <a:t>10,29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832018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5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Demi Cond"/>
                        </a:rPr>
                        <a:t>ORTALAMA                           (160 SORU)</a:t>
                      </a:r>
                    </a:p>
                  </a:txBody>
                  <a:tcPr marL="7813" marR="7813" marT="78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5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Demi Cond"/>
                        </a:rPr>
                        <a:t>45,8</a:t>
                      </a:r>
                    </a:p>
                  </a:txBody>
                  <a:tcPr marL="7813" marR="7813" marT="78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5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Demi Cond"/>
                        </a:rPr>
                        <a:t>43,1</a:t>
                      </a:r>
                    </a:p>
                  </a:txBody>
                  <a:tcPr marL="7813" marR="7813" marT="78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5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Demi Cond"/>
                        </a:rPr>
                        <a:t>41,6</a:t>
                      </a:r>
                    </a:p>
                  </a:txBody>
                  <a:tcPr marL="7813" marR="7813" marT="78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40,9</a:t>
                      </a:r>
                    </a:p>
                  </a:txBody>
                  <a:tcPr marL="7813" marR="7813" marT="78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Demi Cond"/>
                          <a:ea typeface="+mn-ea"/>
                          <a:cs typeface="+mn-cs"/>
                        </a:rPr>
                        <a:t>36,3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Demi Cond"/>
                          <a:ea typeface="+mn-ea"/>
                          <a:cs typeface="+mn-cs"/>
                        </a:rPr>
                        <a:t>34,43</a:t>
                      </a:r>
                    </a:p>
                  </a:txBody>
                  <a:tcPr marL="7813" marR="7813" marT="78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5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Demi Cond"/>
                        </a:rPr>
                        <a:t>47,5</a:t>
                      </a:r>
                    </a:p>
                  </a:txBody>
                  <a:tcPr marL="7813" marR="7813" marT="78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5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Demi Cond"/>
                        </a:rPr>
                        <a:t>43,9</a:t>
                      </a:r>
                    </a:p>
                  </a:txBody>
                  <a:tcPr marL="7813" marR="7813" marT="78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5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Demi Cond"/>
                        </a:rPr>
                        <a:t>42,8</a:t>
                      </a:r>
                    </a:p>
                  </a:txBody>
                  <a:tcPr marL="7813" marR="7813" marT="78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41,7</a:t>
                      </a:r>
                    </a:p>
                  </a:txBody>
                  <a:tcPr marL="7813" marR="7813" marT="78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Demi Cond"/>
                          <a:ea typeface="+mn-ea"/>
                          <a:cs typeface="+mn-cs"/>
                        </a:rPr>
                        <a:t>36,40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Demi Cond"/>
                          <a:ea typeface="+mn-ea"/>
                          <a:cs typeface="+mn-cs"/>
                        </a:rPr>
                        <a:t>44,32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2526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35" name="Rectangle 799"/>
          <p:cNvSpPr>
            <a:spLocks noChangeArrowheads="1"/>
          </p:cNvSpPr>
          <p:nvPr/>
        </p:nvSpPr>
        <p:spPr bwMode="auto">
          <a:xfrm>
            <a:off x="539750" y="835025"/>
            <a:ext cx="84247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tr-TR" altLang="tr-TR" sz="2400" b="1" dirty="0"/>
              <a:t>MERSİN LYS </a:t>
            </a:r>
            <a:r>
              <a:rPr lang="tr-TR" altLang="tr-TR" sz="2400" b="1" dirty="0" smtClean="0"/>
              <a:t>2011-2016 </a:t>
            </a:r>
            <a:r>
              <a:rPr lang="tr-TR" altLang="tr-TR" sz="2400" b="1" dirty="0"/>
              <a:t>NETLER TÜRKİYE MUKAYESELİ</a:t>
            </a:r>
            <a:endParaRPr lang="tr-TR" sz="2400" b="1" dirty="0"/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0567594"/>
              </p:ext>
            </p:extLst>
          </p:nvPr>
        </p:nvGraphicFramePr>
        <p:xfrm>
          <a:off x="179509" y="1484782"/>
          <a:ext cx="8784982" cy="4392490"/>
        </p:xfrm>
        <a:graphic>
          <a:graphicData uri="http://schemas.openxmlformats.org/drawingml/2006/table">
            <a:tbl>
              <a:tblPr/>
              <a:tblGrid>
                <a:gridCol w="1409934"/>
                <a:gridCol w="585666"/>
                <a:gridCol w="585666"/>
                <a:gridCol w="585666"/>
                <a:gridCol w="585666"/>
                <a:gridCol w="585666"/>
                <a:gridCol w="672430"/>
                <a:gridCol w="715812"/>
                <a:gridCol w="715812"/>
                <a:gridCol w="585666"/>
                <a:gridCol w="585666"/>
                <a:gridCol w="585666"/>
                <a:gridCol w="585666"/>
              </a:tblGrid>
              <a:tr h="559999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Tur"/>
                        </a:rPr>
                        <a:t>TESTLER</a:t>
                      </a:r>
                    </a:p>
                  </a:txBody>
                  <a:tcPr marL="7735" marR="7735" marT="7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rtl="0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Arial Tur"/>
                        </a:rPr>
                        <a:t>T</a:t>
                      </a:r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Ü</a:t>
                      </a:r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Arial Tur"/>
                        </a:rPr>
                        <a:t>RKİYE ORT.</a:t>
                      </a:r>
                    </a:p>
                  </a:txBody>
                  <a:tcPr marL="7735" marR="7735" marT="7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rtl="0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Arial Tur"/>
                        </a:rPr>
                        <a:t>İL ORTALAMASI</a:t>
                      </a:r>
                    </a:p>
                  </a:txBody>
                  <a:tcPr marL="7735" marR="7735" marT="7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54249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2011</a:t>
                      </a:r>
                    </a:p>
                  </a:txBody>
                  <a:tcPr marL="7735" marR="7735" marT="7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2012</a:t>
                      </a:r>
                    </a:p>
                  </a:txBody>
                  <a:tcPr marL="7735" marR="7735" marT="7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2013</a:t>
                      </a:r>
                    </a:p>
                  </a:txBody>
                  <a:tcPr marL="7735" marR="7735" marT="7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2014</a:t>
                      </a:r>
                    </a:p>
                  </a:txBody>
                  <a:tcPr marL="7735" marR="7735" marT="7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2015</a:t>
                      </a:r>
                    </a:p>
                  </a:txBody>
                  <a:tcPr marL="7735" marR="7735" marT="7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2016</a:t>
                      </a:r>
                    </a:p>
                  </a:txBody>
                  <a:tcPr marL="7735" marR="7735" marT="7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2011</a:t>
                      </a:r>
                    </a:p>
                  </a:txBody>
                  <a:tcPr marL="7735" marR="7735" marT="7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2012</a:t>
                      </a:r>
                    </a:p>
                  </a:txBody>
                  <a:tcPr marL="7735" marR="7735" marT="7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2013</a:t>
                      </a:r>
                    </a:p>
                  </a:txBody>
                  <a:tcPr marL="7735" marR="7735" marT="7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2014</a:t>
                      </a:r>
                    </a:p>
                  </a:txBody>
                  <a:tcPr marL="7735" marR="7735" marT="7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2015</a:t>
                      </a:r>
                    </a:p>
                  </a:txBody>
                  <a:tcPr marL="7735" marR="7735" marT="7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2016</a:t>
                      </a:r>
                    </a:p>
                  </a:txBody>
                  <a:tcPr marL="7735" marR="7735" marT="7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</a:tr>
              <a:tr h="734999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Arial Tur"/>
                        </a:rPr>
                        <a:t>MATEMATİK (50 SORU)</a:t>
                      </a:r>
                    </a:p>
                  </a:txBody>
                  <a:tcPr marL="69611" marR="7735" marT="7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15,93</a:t>
                      </a:r>
                    </a:p>
                  </a:txBody>
                  <a:tcPr marL="7735" marR="7735" marT="7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 14,43 </a:t>
                      </a:r>
                    </a:p>
                  </a:txBody>
                  <a:tcPr marL="7735" marR="7735" marT="7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12,88 </a:t>
                      </a:r>
                    </a:p>
                  </a:txBody>
                  <a:tcPr marL="7735" marR="7735" marT="7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10,58</a:t>
                      </a:r>
                    </a:p>
                  </a:txBody>
                  <a:tcPr marL="7735" marR="7735" marT="7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10,2</a:t>
                      </a:r>
                    </a:p>
                  </a:txBody>
                  <a:tcPr marL="7735" marR="7735" marT="7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10,38</a:t>
                      </a:r>
                    </a:p>
                  </a:txBody>
                  <a:tcPr marL="7735" marR="7735" marT="7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18,72</a:t>
                      </a:r>
                    </a:p>
                  </a:txBody>
                  <a:tcPr marL="7735" marR="7735" marT="7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16,51</a:t>
                      </a:r>
                    </a:p>
                  </a:txBody>
                  <a:tcPr marL="7735" marR="7735" marT="7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14,7</a:t>
                      </a:r>
                    </a:p>
                  </a:txBody>
                  <a:tcPr marL="7735" marR="7735" marT="7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13,24</a:t>
                      </a:r>
                    </a:p>
                  </a:txBody>
                  <a:tcPr marL="7735" marR="7735" marT="7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10,6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11,66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734999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Arial Tur"/>
                        </a:rPr>
                        <a:t>GEOMETRİ (30 SORU)</a:t>
                      </a:r>
                    </a:p>
                  </a:txBody>
                  <a:tcPr marL="69611" marR="7735" marT="7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9,05</a:t>
                      </a:r>
                    </a:p>
                  </a:txBody>
                  <a:tcPr marL="7735" marR="7735" marT="7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 7,52</a:t>
                      </a:r>
                    </a:p>
                  </a:txBody>
                  <a:tcPr marL="7735" marR="7735" marT="7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 1,54</a:t>
                      </a:r>
                    </a:p>
                  </a:txBody>
                  <a:tcPr marL="7735" marR="7735" marT="7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6,02</a:t>
                      </a:r>
                    </a:p>
                  </a:txBody>
                  <a:tcPr marL="7735" marR="7735" marT="7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4,1</a:t>
                      </a:r>
                    </a:p>
                  </a:txBody>
                  <a:tcPr marL="7735" marR="7735" marT="7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4,58</a:t>
                      </a:r>
                    </a:p>
                  </a:txBody>
                  <a:tcPr marL="7735" marR="7735" marT="7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10,71</a:t>
                      </a:r>
                    </a:p>
                  </a:txBody>
                  <a:tcPr marL="7735" marR="7735" marT="7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9B3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8,52</a:t>
                      </a:r>
                    </a:p>
                  </a:txBody>
                  <a:tcPr marL="7735" marR="7735" marT="7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9B3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5,39</a:t>
                      </a:r>
                    </a:p>
                  </a:txBody>
                  <a:tcPr marL="7735" marR="7735" marT="7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9B3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7,23</a:t>
                      </a:r>
                    </a:p>
                  </a:txBody>
                  <a:tcPr marL="7735" marR="7735" marT="7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9B3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4,27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9B3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5,03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9B39"/>
                    </a:solidFill>
                  </a:tcPr>
                </a:tc>
              </a:tr>
              <a:tr h="542498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Arial Tur"/>
                        </a:rPr>
                        <a:t>FİZİK (30 SORU)</a:t>
                      </a:r>
                    </a:p>
                  </a:txBody>
                  <a:tcPr marL="69611" marR="7735" marT="7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8,08</a:t>
                      </a:r>
                    </a:p>
                  </a:txBody>
                  <a:tcPr marL="7735" marR="7735" marT="7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 10,41</a:t>
                      </a:r>
                    </a:p>
                  </a:txBody>
                  <a:tcPr marL="7735" marR="7735" marT="7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7,15 </a:t>
                      </a:r>
                    </a:p>
                  </a:txBody>
                  <a:tcPr marL="7735" marR="7735" marT="7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6,01</a:t>
                      </a:r>
                    </a:p>
                  </a:txBody>
                  <a:tcPr marL="7735" marR="7735" marT="7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7735" marR="7735" marT="7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5,48</a:t>
                      </a:r>
                    </a:p>
                  </a:txBody>
                  <a:tcPr marL="7735" marR="7735" marT="7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7,99</a:t>
                      </a:r>
                    </a:p>
                  </a:txBody>
                  <a:tcPr marL="7735" marR="7735" marT="7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10,47</a:t>
                      </a:r>
                    </a:p>
                  </a:txBody>
                  <a:tcPr marL="7735" marR="7735" marT="7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7,19</a:t>
                      </a:r>
                    </a:p>
                  </a:txBody>
                  <a:tcPr marL="7735" marR="7735" marT="7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6,24</a:t>
                      </a:r>
                    </a:p>
                  </a:txBody>
                  <a:tcPr marL="7735" marR="7735" marT="7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7,21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6,21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542498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Arial Tur"/>
                        </a:rPr>
                        <a:t>KİMYA (30 SORU)</a:t>
                      </a:r>
                    </a:p>
                  </a:txBody>
                  <a:tcPr marL="69611" marR="7735" marT="7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12,23</a:t>
                      </a:r>
                    </a:p>
                  </a:txBody>
                  <a:tcPr marL="7735" marR="7735" marT="7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 10,81</a:t>
                      </a:r>
                    </a:p>
                  </a:txBody>
                  <a:tcPr marL="7735" marR="7735" marT="7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11,21 </a:t>
                      </a:r>
                    </a:p>
                  </a:txBody>
                  <a:tcPr marL="7735" marR="7735" marT="7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8,61</a:t>
                      </a:r>
                    </a:p>
                  </a:txBody>
                  <a:tcPr marL="7735" marR="7735" marT="7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9,52</a:t>
                      </a:r>
                    </a:p>
                  </a:txBody>
                  <a:tcPr marL="7735" marR="7735" marT="7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10,6</a:t>
                      </a:r>
                    </a:p>
                  </a:txBody>
                  <a:tcPr marL="7735" marR="7735" marT="7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12,26</a:t>
                      </a:r>
                    </a:p>
                  </a:txBody>
                  <a:tcPr marL="7735" marR="7735" marT="7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10,64</a:t>
                      </a:r>
                    </a:p>
                  </a:txBody>
                  <a:tcPr marL="7735" marR="7735" marT="7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11,2</a:t>
                      </a:r>
                    </a:p>
                  </a:txBody>
                  <a:tcPr marL="7735" marR="7735" marT="7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9,03</a:t>
                      </a:r>
                    </a:p>
                  </a:txBody>
                  <a:tcPr marL="7735" marR="7735" marT="7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9,72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11,21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</a:tr>
              <a:tr h="734999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Arial Tur"/>
                        </a:rPr>
                        <a:t>BİYOLOJİ (30 SORU)</a:t>
                      </a:r>
                    </a:p>
                  </a:txBody>
                  <a:tcPr marL="69611" marR="7735" marT="7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 12,07</a:t>
                      </a:r>
                    </a:p>
                  </a:txBody>
                  <a:tcPr marL="7735" marR="7735" marT="7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 11,17</a:t>
                      </a:r>
                    </a:p>
                  </a:txBody>
                  <a:tcPr marL="7735" marR="7735" marT="7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 11,9</a:t>
                      </a:r>
                    </a:p>
                  </a:txBody>
                  <a:tcPr marL="7735" marR="7735" marT="7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10,1</a:t>
                      </a:r>
                    </a:p>
                  </a:txBody>
                  <a:tcPr marL="7735" marR="7735" marT="7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10,53</a:t>
                      </a:r>
                    </a:p>
                  </a:txBody>
                  <a:tcPr marL="7735" marR="7735" marT="7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8,5</a:t>
                      </a:r>
                    </a:p>
                  </a:txBody>
                  <a:tcPr marL="7735" marR="7735" marT="7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11,87</a:t>
                      </a:r>
                    </a:p>
                  </a:txBody>
                  <a:tcPr marL="7735" marR="7735" marT="7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10,95</a:t>
                      </a:r>
                    </a:p>
                  </a:txBody>
                  <a:tcPr marL="7735" marR="7735" marT="7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11,92</a:t>
                      </a:r>
                    </a:p>
                  </a:txBody>
                  <a:tcPr marL="7735" marR="7735" marT="7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10,28</a:t>
                      </a:r>
                    </a:p>
                  </a:txBody>
                  <a:tcPr marL="7735" marR="7735" marT="7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10,6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10,63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74531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10"/>
          <p:cNvSpPr>
            <a:spLocks noGrp="1"/>
          </p:cNvSpPr>
          <p:nvPr>
            <p:ph type="title" idx="4294967295"/>
          </p:nvPr>
        </p:nvSpPr>
        <p:spPr>
          <a:xfrm>
            <a:off x="467544" y="476672"/>
            <a:ext cx="8424863" cy="579438"/>
          </a:xfrm>
        </p:spPr>
        <p:txBody>
          <a:bodyPr>
            <a:normAutofit fontScale="90000"/>
          </a:bodyPr>
          <a:lstStyle/>
          <a:p>
            <a:r>
              <a:rPr lang="tr-TR" altLang="tr-TR" sz="3000" b="1" dirty="0" smtClean="0">
                <a:solidFill>
                  <a:schemeClr val="tx1"/>
                </a:solidFill>
              </a:rPr>
              <a:t>MERSİN LYS 2011-2016 NETLER TÜRKİYE MUKAYESELİ</a:t>
            </a:r>
            <a:endParaRPr lang="tr-TR" sz="3000" b="1" dirty="0" smtClean="0">
              <a:solidFill>
                <a:schemeClr val="tx1"/>
              </a:solidFill>
            </a:endParaRPr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8443536"/>
              </p:ext>
            </p:extLst>
          </p:nvPr>
        </p:nvGraphicFramePr>
        <p:xfrm>
          <a:off x="251517" y="1412774"/>
          <a:ext cx="8640962" cy="4680523"/>
        </p:xfrm>
        <a:graphic>
          <a:graphicData uri="http://schemas.openxmlformats.org/drawingml/2006/table">
            <a:tbl>
              <a:tblPr/>
              <a:tblGrid>
                <a:gridCol w="1346914"/>
                <a:gridCol w="559486"/>
                <a:gridCol w="559486"/>
                <a:gridCol w="559486"/>
                <a:gridCol w="559486"/>
                <a:gridCol w="559486"/>
                <a:gridCol w="559486"/>
                <a:gridCol w="559486"/>
                <a:gridCol w="642374"/>
                <a:gridCol w="683818"/>
                <a:gridCol w="683818"/>
                <a:gridCol w="683818"/>
                <a:gridCol w="683818"/>
              </a:tblGrid>
              <a:tr h="44843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Tur"/>
                        </a:rPr>
                        <a:t>TESTLER</a:t>
                      </a:r>
                    </a:p>
                  </a:txBody>
                  <a:tcPr marL="7509" marR="7509" marT="7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Tur"/>
                        </a:rPr>
                        <a:t>T</a:t>
                      </a:r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Ü</a:t>
                      </a:r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Tur"/>
                        </a:rPr>
                        <a:t>RKİYE ORT.</a:t>
                      </a:r>
                    </a:p>
                  </a:txBody>
                  <a:tcPr marL="7509" marR="7509" marT="7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rtl="0" fontAlgn="ctr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Arial Tur"/>
                        </a:rPr>
                        <a:t>İL ORTALAMASI</a:t>
                      </a:r>
                    </a:p>
                  </a:txBody>
                  <a:tcPr marL="7509" marR="7509" marT="7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4344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2011</a:t>
                      </a:r>
                    </a:p>
                  </a:txBody>
                  <a:tcPr marL="7509" marR="7509" marT="7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2012</a:t>
                      </a:r>
                    </a:p>
                  </a:txBody>
                  <a:tcPr marL="7509" marR="7509" marT="7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2013</a:t>
                      </a:r>
                    </a:p>
                  </a:txBody>
                  <a:tcPr marL="7509" marR="7509" marT="7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2014</a:t>
                      </a:r>
                    </a:p>
                  </a:txBody>
                  <a:tcPr marL="7509" marR="7509" marT="7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2015</a:t>
                      </a:r>
                    </a:p>
                  </a:txBody>
                  <a:tcPr marL="7509" marR="7509" marT="7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2016</a:t>
                      </a:r>
                    </a:p>
                  </a:txBody>
                  <a:tcPr marL="7509" marR="7509" marT="7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2011</a:t>
                      </a:r>
                    </a:p>
                  </a:txBody>
                  <a:tcPr marL="7509" marR="7509" marT="7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2012</a:t>
                      </a:r>
                    </a:p>
                  </a:txBody>
                  <a:tcPr marL="7509" marR="7509" marT="7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2013</a:t>
                      </a:r>
                    </a:p>
                  </a:txBody>
                  <a:tcPr marL="7509" marR="7509" marT="7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2014</a:t>
                      </a:r>
                    </a:p>
                  </a:txBody>
                  <a:tcPr marL="7509" marR="7509" marT="7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2015</a:t>
                      </a:r>
                    </a:p>
                  </a:txBody>
                  <a:tcPr marL="7509" marR="7509" marT="7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2016</a:t>
                      </a:r>
                    </a:p>
                  </a:txBody>
                  <a:tcPr marL="7509" marR="7509" marT="7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8839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Tur"/>
                        </a:rPr>
                        <a:t>T</a:t>
                      </a:r>
                      <a:r>
                        <a:rPr lang="de-DE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Ü</a:t>
                      </a:r>
                      <a:r>
                        <a:rPr lang="de-DE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Tur"/>
                        </a:rPr>
                        <a:t>RK DİLİ ED.(56 SORU</a:t>
                      </a:r>
                    </a:p>
                  </a:txBody>
                  <a:tcPr marL="202736" marR="7509" marT="7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21,54 </a:t>
                      </a:r>
                    </a:p>
                  </a:txBody>
                  <a:tcPr marL="7509" marR="7509" marT="7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 24,08</a:t>
                      </a:r>
                    </a:p>
                  </a:txBody>
                  <a:tcPr marL="7509" marR="7509" marT="7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 23,52</a:t>
                      </a:r>
                    </a:p>
                  </a:txBody>
                  <a:tcPr marL="7509" marR="7509" marT="7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19,2</a:t>
                      </a:r>
                    </a:p>
                  </a:txBody>
                  <a:tcPr marL="7509" marR="7509" marT="7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20,1</a:t>
                      </a:r>
                    </a:p>
                  </a:txBody>
                  <a:tcPr marL="7509" marR="7509" marT="7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27,6</a:t>
                      </a:r>
                    </a:p>
                  </a:txBody>
                  <a:tcPr marL="7509" marR="7509" marT="7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22,4</a:t>
                      </a:r>
                    </a:p>
                  </a:txBody>
                  <a:tcPr marL="7509" marR="7509" marT="7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24,5</a:t>
                      </a:r>
                    </a:p>
                  </a:txBody>
                  <a:tcPr marL="7509" marR="7509" marT="7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23,65</a:t>
                      </a:r>
                    </a:p>
                  </a:txBody>
                  <a:tcPr marL="7509" marR="7509" marT="7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19,42</a:t>
                      </a:r>
                    </a:p>
                  </a:txBody>
                  <a:tcPr marL="7509" marR="7509" marT="7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21,48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25,21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588569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Tur"/>
                        </a:rPr>
                        <a:t>COĞRAFYA1(24 SORU) </a:t>
                      </a:r>
                    </a:p>
                  </a:txBody>
                  <a:tcPr marL="202736" marR="7509" marT="7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9,36 </a:t>
                      </a:r>
                    </a:p>
                  </a:txBody>
                  <a:tcPr marL="7509" marR="7509" marT="7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 7,58</a:t>
                      </a:r>
                    </a:p>
                  </a:txBody>
                  <a:tcPr marL="7509" marR="7509" marT="7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9,34 </a:t>
                      </a:r>
                    </a:p>
                  </a:txBody>
                  <a:tcPr marL="7509" marR="7509" marT="7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8,59</a:t>
                      </a:r>
                    </a:p>
                  </a:txBody>
                  <a:tcPr marL="7509" marR="7509" marT="7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9,88</a:t>
                      </a:r>
                    </a:p>
                  </a:txBody>
                  <a:tcPr marL="7509" marR="7509" marT="7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7,77</a:t>
                      </a:r>
                    </a:p>
                  </a:txBody>
                  <a:tcPr marL="7509" marR="7509" marT="7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9,38</a:t>
                      </a:r>
                    </a:p>
                  </a:txBody>
                  <a:tcPr marL="7509" marR="7509" marT="7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7,73</a:t>
                      </a:r>
                    </a:p>
                  </a:txBody>
                  <a:tcPr marL="7509" marR="7509" marT="7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9,24</a:t>
                      </a:r>
                    </a:p>
                  </a:txBody>
                  <a:tcPr marL="7509" marR="7509" marT="7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8,88</a:t>
                      </a:r>
                    </a:p>
                  </a:txBody>
                  <a:tcPr marL="7509" marR="7509" marT="7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10,32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7,77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</a:tr>
              <a:tr h="868839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Tur"/>
                        </a:rPr>
                        <a:t>TARİH (44 SORU)</a:t>
                      </a:r>
                    </a:p>
                  </a:txBody>
                  <a:tcPr marL="202736" marR="7509" marT="7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16,52 </a:t>
                      </a:r>
                    </a:p>
                  </a:txBody>
                  <a:tcPr marL="7509" marR="7509" marT="7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 12,60</a:t>
                      </a:r>
                    </a:p>
                  </a:txBody>
                  <a:tcPr marL="7509" marR="7509" marT="7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13,84 </a:t>
                      </a:r>
                    </a:p>
                  </a:txBody>
                  <a:tcPr marL="7509" marR="7509" marT="7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12,4</a:t>
                      </a:r>
                    </a:p>
                  </a:txBody>
                  <a:tcPr marL="7509" marR="7509" marT="7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12,7</a:t>
                      </a:r>
                    </a:p>
                  </a:txBody>
                  <a:tcPr marL="7509" marR="7509" marT="7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14,6</a:t>
                      </a:r>
                    </a:p>
                  </a:txBody>
                  <a:tcPr marL="7509" marR="7509" marT="7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16,2</a:t>
                      </a:r>
                    </a:p>
                  </a:txBody>
                  <a:tcPr marL="7509" marR="7509" marT="7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12,1</a:t>
                      </a:r>
                    </a:p>
                  </a:txBody>
                  <a:tcPr marL="7509" marR="7509" marT="7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13,04</a:t>
                      </a:r>
                    </a:p>
                  </a:txBody>
                  <a:tcPr marL="7509" marR="7509" marT="7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11,88</a:t>
                      </a:r>
                    </a:p>
                  </a:txBody>
                  <a:tcPr marL="7509" marR="7509" marT="7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12,23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12,03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588569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Tur"/>
                        </a:rPr>
                        <a:t>COĞRAFYA2(14 SORU) </a:t>
                      </a:r>
                    </a:p>
                  </a:txBody>
                  <a:tcPr marL="202736" marR="7509" marT="7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6,33 </a:t>
                      </a:r>
                    </a:p>
                  </a:txBody>
                  <a:tcPr marL="7509" marR="7509" marT="7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6,15 </a:t>
                      </a:r>
                    </a:p>
                  </a:txBody>
                  <a:tcPr marL="7509" marR="7509" marT="7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6,68 </a:t>
                      </a:r>
                    </a:p>
                  </a:txBody>
                  <a:tcPr marL="7509" marR="7509" marT="7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5,17</a:t>
                      </a:r>
                    </a:p>
                  </a:txBody>
                  <a:tcPr marL="7509" marR="7509" marT="7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5,79</a:t>
                      </a:r>
                    </a:p>
                  </a:txBody>
                  <a:tcPr marL="7509" marR="7509" marT="7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5,08</a:t>
                      </a:r>
                    </a:p>
                  </a:txBody>
                  <a:tcPr marL="7509" marR="7509" marT="7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6,41</a:t>
                      </a:r>
                    </a:p>
                  </a:txBody>
                  <a:tcPr marL="7509" marR="7509" marT="7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6,09</a:t>
                      </a:r>
                    </a:p>
                  </a:txBody>
                  <a:tcPr marL="7509" marR="7509" marT="7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4,64</a:t>
                      </a:r>
                    </a:p>
                  </a:txBody>
                  <a:tcPr marL="7509" marR="7509" marT="7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4,97</a:t>
                      </a:r>
                    </a:p>
                  </a:txBody>
                  <a:tcPr marL="7509" marR="7509" marT="7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5,76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5,70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</a:tr>
              <a:tr h="882854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Tur"/>
                        </a:rPr>
                        <a:t>FELSEFE GRUBU( 32 SORU)</a:t>
                      </a:r>
                    </a:p>
                  </a:txBody>
                  <a:tcPr marL="202736" marR="7509" marT="7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9,73 </a:t>
                      </a:r>
                    </a:p>
                  </a:txBody>
                  <a:tcPr marL="7509" marR="7509" marT="7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6,75 </a:t>
                      </a:r>
                    </a:p>
                  </a:txBody>
                  <a:tcPr marL="7509" marR="7509" marT="7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 7,96</a:t>
                      </a:r>
                    </a:p>
                  </a:txBody>
                  <a:tcPr marL="7509" marR="7509" marT="7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10,7</a:t>
                      </a:r>
                    </a:p>
                  </a:txBody>
                  <a:tcPr marL="7509" marR="7509" marT="7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10,85</a:t>
                      </a:r>
                    </a:p>
                  </a:txBody>
                  <a:tcPr marL="7509" marR="7509" marT="7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9,76</a:t>
                      </a:r>
                    </a:p>
                  </a:txBody>
                  <a:tcPr marL="7509" marR="7509" marT="7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9,84</a:t>
                      </a:r>
                    </a:p>
                  </a:txBody>
                  <a:tcPr marL="7509" marR="7509" marT="7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6,63</a:t>
                      </a:r>
                    </a:p>
                  </a:txBody>
                  <a:tcPr marL="7509" marR="7509" marT="7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7,35</a:t>
                      </a:r>
                    </a:p>
                  </a:txBody>
                  <a:tcPr marL="7509" marR="7509" marT="7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10,11</a:t>
                      </a:r>
                    </a:p>
                  </a:txBody>
                  <a:tcPr marL="7509" marR="7509" marT="75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10,28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8,93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8541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4 Dikdörtgen"/>
          <p:cNvSpPr>
            <a:spLocks noChangeArrowheads="1"/>
          </p:cNvSpPr>
          <p:nvPr/>
        </p:nvSpPr>
        <p:spPr bwMode="auto">
          <a:xfrm>
            <a:off x="500034" y="642918"/>
            <a:ext cx="814393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tr-TR" altLang="tr-TR" sz="2800" dirty="0">
                <a:latin typeface="Franklin Gothic Demi Cond" pitchFamily="34" charset="0"/>
              </a:rPr>
              <a:t> </a:t>
            </a:r>
            <a:r>
              <a:rPr lang="tr-TR" alt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 Cond" pitchFamily="34" charset="0"/>
              </a:rPr>
              <a:t>2011-2016 MERSİN </a:t>
            </a:r>
            <a:r>
              <a:rPr lang="tr-TR" altLang="tr-T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 Cond" pitchFamily="34" charset="0"/>
              </a:rPr>
              <a:t>YGS-LYS YERLEŞME</a:t>
            </a:r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6396419"/>
              </p:ext>
            </p:extLst>
          </p:nvPr>
        </p:nvGraphicFramePr>
        <p:xfrm>
          <a:off x="395536" y="1484784"/>
          <a:ext cx="8648419" cy="4608511"/>
        </p:xfrm>
        <a:graphic>
          <a:graphicData uri="http://schemas.openxmlformats.org/drawingml/2006/table">
            <a:tbl>
              <a:tblPr/>
              <a:tblGrid>
                <a:gridCol w="801567"/>
                <a:gridCol w="588650"/>
                <a:gridCol w="1097572"/>
                <a:gridCol w="530225"/>
                <a:gridCol w="968560"/>
                <a:gridCol w="834967"/>
                <a:gridCol w="1050624"/>
                <a:gridCol w="427038"/>
                <a:gridCol w="1117621"/>
                <a:gridCol w="530225"/>
                <a:gridCol w="701370"/>
              </a:tblGrid>
              <a:tr h="1152127"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YILLAR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effectLst/>
                          <a:latin typeface="Calibri"/>
                        </a:rPr>
                        <a:t>GİREN ÖĞR.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>
                          <a:effectLst/>
                          <a:latin typeface="Calibri"/>
                        </a:rPr>
                        <a:t>LİSANS YERLEŞEN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>
                          <a:effectLst/>
                          <a:latin typeface="Calibri"/>
                        </a:rPr>
                        <a:t>ÖNLİSAN YERLEŞEN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>
                          <a:effectLst/>
                          <a:latin typeface="Calibri"/>
                        </a:rPr>
                        <a:t>AÖF YERLEŞEN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>
                          <a:effectLst/>
                          <a:latin typeface="Calibri"/>
                        </a:rPr>
                        <a:t>TOPLAM YERLEŞEN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>
                          <a:effectLst/>
                          <a:latin typeface="Calibri"/>
                        </a:rPr>
                        <a:t>İL SIRA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>
                          <a:effectLst/>
                          <a:latin typeface="Calibri"/>
                        </a:rPr>
                        <a:t>2011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>
                          <a:effectLst/>
                          <a:latin typeface="Calibri"/>
                        </a:rPr>
                        <a:t>17890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>
                          <a:effectLst/>
                          <a:latin typeface="Calibri"/>
                        </a:rPr>
                        <a:t>3997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>
                          <a:effectLst/>
                          <a:latin typeface="Calibri"/>
                        </a:rPr>
                        <a:t>22,34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>
                          <a:effectLst/>
                          <a:latin typeface="Calibri"/>
                        </a:rPr>
                        <a:t>3781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>
                          <a:effectLst/>
                          <a:latin typeface="Calibri"/>
                        </a:rPr>
                        <a:t>21,13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>
                          <a:effectLst/>
                          <a:latin typeface="Calibri"/>
                        </a:rPr>
                        <a:t>757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>
                          <a:effectLst/>
                          <a:latin typeface="Calibri"/>
                        </a:rPr>
                        <a:t>4,23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>
                          <a:effectLst/>
                          <a:latin typeface="Calibri"/>
                        </a:rPr>
                        <a:t>8535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>
                          <a:effectLst/>
                          <a:latin typeface="Calibri"/>
                        </a:rPr>
                        <a:t>47,71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>
                          <a:effectLst/>
                          <a:latin typeface="Calibri"/>
                        </a:rPr>
                        <a:t>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>
                          <a:effectLst/>
                          <a:latin typeface="Calibri"/>
                        </a:rPr>
                        <a:t>2012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effectLst/>
                          <a:latin typeface="Arial Tur"/>
                        </a:rPr>
                        <a:t>18587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effectLst/>
                          <a:latin typeface="Arial Tur"/>
                        </a:rPr>
                        <a:t>4110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effectLst/>
                          <a:latin typeface="Arial Tur"/>
                        </a:rPr>
                        <a:t>22,11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>
                          <a:effectLst/>
                          <a:latin typeface="Calibri"/>
                        </a:rPr>
                        <a:t>4595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>
                          <a:effectLst/>
                          <a:latin typeface="Calibri"/>
                        </a:rPr>
                        <a:t>24,72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>
                          <a:effectLst/>
                          <a:latin typeface="Calibri"/>
                        </a:rPr>
                        <a:t>783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>
                          <a:effectLst/>
                          <a:latin typeface="Calibri"/>
                        </a:rPr>
                        <a:t>4,21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>
                          <a:effectLst/>
                          <a:latin typeface="Arial Tur"/>
                        </a:rPr>
                        <a:t>9488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>
                          <a:effectLst/>
                          <a:latin typeface="Arial Tur"/>
                        </a:rPr>
                        <a:t>51,05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>
                          <a:effectLst/>
                          <a:latin typeface="Arial Tur"/>
                        </a:rPr>
                        <a:t>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>
                          <a:effectLst/>
                          <a:latin typeface="Calibri"/>
                        </a:rPr>
                        <a:t>2013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effectLst/>
                          <a:latin typeface="Arial Tur"/>
                        </a:rPr>
                        <a:t>18241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effectLst/>
                          <a:latin typeface="Arial Tur"/>
                        </a:rPr>
                        <a:t>4382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>
                          <a:effectLst/>
                          <a:latin typeface="Arial Tur"/>
                        </a:rPr>
                        <a:t>24,02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>
                          <a:effectLst/>
                          <a:latin typeface="Calibri"/>
                        </a:rPr>
                        <a:t>4489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>
                          <a:effectLst/>
                          <a:latin typeface="Calibri"/>
                        </a:rPr>
                        <a:t>24,61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>
                          <a:effectLst/>
                          <a:latin typeface="Calibri"/>
                        </a:rPr>
                        <a:t>785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>
                          <a:effectLst/>
                          <a:latin typeface="Calibri"/>
                        </a:rPr>
                        <a:t>4,30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>
                          <a:effectLst/>
                          <a:latin typeface="Arial Tur"/>
                        </a:rPr>
                        <a:t>9656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>
                          <a:effectLst/>
                          <a:latin typeface="Arial Tur"/>
                        </a:rPr>
                        <a:t>52,93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>
                          <a:effectLst/>
                          <a:latin typeface="Calibri"/>
                        </a:rPr>
                        <a:t>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>
                          <a:effectLst/>
                          <a:latin typeface="Calibri"/>
                        </a:rPr>
                        <a:t>2014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19416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effectLst/>
                          <a:latin typeface="Arial Tur"/>
                        </a:rPr>
                        <a:t>24,00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>
                          <a:effectLst/>
                          <a:latin typeface="Calibri"/>
                        </a:rPr>
                        <a:t>26,56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>
                          <a:effectLst/>
                          <a:latin typeface="Calibri"/>
                        </a:rPr>
                        <a:t>750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>
                          <a:effectLst/>
                          <a:latin typeface="Calibri"/>
                        </a:rPr>
                        <a:t>3,86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>
                          <a:effectLst/>
                          <a:latin typeface="Calibri"/>
                        </a:rPr>
                        <a:t>10565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effectLst/>
                          <a:latin typeface="Arial Tur"/>
                        </a:rPr>
                        <a:t>54,41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>
                          <a:effectLst/>
                          <a:latin typeface="Calibri"/>
                        </a:rPr>
                        <a:t>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 smtClean="0">
                          <a:effectLst/>
                          <a:latin typeface="Calibri"/>
                        </a:rPr>
                        <a:t>2015</a:t>
                      </a:r>
                      <a:endParaRPr lang="tr-TR" sz="1600" b="1" i="0" u="none" strike="noStrike" dirty="0"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18787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4883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25,99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5710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30,39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2,48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11059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58,87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 smtClean="0">
                          <a:effectLst/>
                          <a:latin typeface="Calibri"/>
                        </a:rPr>
                        <a:t>2016</a:t>
                      </a:r>
                      <a:endParaRPr lang="tr-TR" sz="1600" b="1" i="0" u="none" strike="noStrike" dirty="0"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19031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4584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24,09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4611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24,23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9475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49,79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tr-TR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2931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1690</Words>
  <Application>Microsoft Office PowerPoint</Application>
  <PresentationFormat>Ekran Gösterisi (4:3)</PresentationFormat>
  <Paragraphs>1319</Paragraphs>
  <Slides>17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Slayt Başlıkları</vt:lpstr>
      </vt:variant>
      <vt:variant>
        <vt:i4>17</vt:i4>
      </vt:variant>
    </vt:vector>
  </HeadingPairs>
  <TitlesOfParts>
    <vt:vector size="19" baseType="lpstr">
      <vt:lpstr>Ofis Teması</vt:lpstr>
      <vt:lpstr>Akış</vt:lpstr>
      <vt:lpstr>PowerPoint Sunusu</vt:lpstr>
      <vt:lpstr>2016  TEOG  ORTALAMALARI</vt:lpstr>
      <vt:lpstr>2016  TEOG İLÇE ORTALAMALARI</vt:lpstr>
      <vt:lpstr>PowerPoint Sunusu</vt:lpstr>
      <vt:lpstr>2016  TEOG İLÇELER  BAZINDA  LİSELERE  YERLEŞTİRME SONUÇLARI</vt:lpstr>
      <vt:lpstr>PowerPoint Sunusu</vt:lpstr>
      <vt:lpstr>PowerPoint Sunusu</vt:lpstr>
      <vt:lpstr>MERSİN LYS 2011-2016 NETLER TÜRKİYE MUKAYESELİ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Katilimsiz.Com @ necooy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ferda</cp:lastModifiedBy>
  <cp:revision>24</cp:revision>
  <cp:lastPrinted>2016-09-21T11:57:56Z</cp:lastPrinted>
  <dcterms:created xsi:type="dcterms:W3CDTF">2015-05-04T08:22:11Z</dcterms:created>
  <dcterms:modified xsi:type="dcterms:W3CDTF">2016-09-21T12:23:34Z</dcterms:modified>
</cp:coreProperties>
</file>