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85" r:id="rId6"/>
    <p:sldId id="282" r:id="rId7"/>
    <p:sldId id="283" r:id="rId8"/>
    <p:sldId id="284" r:id="rId9"/>
    <p:sldId id="266" r:id="rId10"/>
    <p:sldId id="267" r:id="rId11"/>
    <p:sldId id="268" r:id="rId12"/>
    <p:sldId id="269" r:id="rId13"/>
    <p:sldId id="270" r:id="rId14"/>
    <p:sldId id="271" r:id="rId15"/>
    <p:sldId id="272" r:id="rId16"/>
    <p:sldId id="273" r:id="rId17"/>
    <p:sldId id="259" r:id="rId18"/>
    <p:sldId id="260" r:id="rId19"/>
    <p:sldId id="261" r:id="rId20"/>
    <p:sldId id="262" r:id="rId21"/>
    <p:sldId id="263" r:id="rId22"/>
    <p:sldId id="264" r:id="rId23"/>
    <p:sldId id="265" r:id="rId24"/>
    <p:sldId id="274" r:id="rId25"/>
    <p:sldId id="275" r:id="rId26"/>
    <p:sldId id="276"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4" d="100"/>
          <a:sy n="74"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rkan\Desktop\2016%20Yenilik&#231;ilik\&#304;STAT&#304;ST&#304;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5618029695746529E-2"/>
          <c:w val="1"/>
          <c:h val="0.82678984621507146"/>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2C9-461B-B4A5-8F84A8E294CA}"/>
              </c:ext>
            </c:extLst>
          </c:dPt>
          <c:dPt>
            <c:idx val="1"/>
            <c:bubble3D val="0"/>
            <c:explosion val="13"/>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2C9-461B-B4A5-8F84A8E294CA}"/>
              </c:ext>
            </c:extLst>
          </c:dPt>
          <c:dLbls>
            <c:dLbl>
              <c:idx val="0"/>
              <c:layout>
                <c:manualLayout>
                  <c:x val="4.8324742268041225E-2"/>
                  <c:y val="-9.1456077015643816E-2"/>
                </c:manualLayout>
              </c:layout>
              <c:tx>
                <c:rich>
                  <a:bodyPr/>
                  <a:lstStyle/>
                  <a:p>
                    <a:r>
                      <a:rPr lang="en-US" sz="3200" dirty="0" smtClean="0"/>
                      <a:t>187</a:t>
                    </a:r>
                    <a:endParaRPr lang="en-US" dirty="0"/>
                  </a:p>
                </c:rich>
              </c:tx>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92C9-461B-B4A5-8F84A8E294CA}"/>
                </c:ext>
                <c:ext xmlns:c15="http://schemas.microsoft.com/office/drawing/2012/chart" uri="{CE6537A1-D6FC-4f65-9D91-7224C49458BB}">
                  <c15:layout/>
                </c:ext>
              </c:extLst>
            </c:dLbl>
            <c:dLbl>
              <c:idx val="1"/>
              <c:layout>
                <c:manualLayout>
                  <c:x val="-4.8324742268041239E-2"/>
                  <c:y val="0.18291215403128744"/>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accent2">
                            <a:lumMod val="75000"/>
                          </a:schemeClr>
                        </a:solidFill>
                        <a:latin typeface="+mn-lt"/>
                        <a:ea typeface="+mn-ea"/>
                        <a:cs typeface="+mn-cs"/>
                      </a:defRPr>
                    </a:pPr>
                    <a:r>
                      <a:rPr lang="en-US" sz="3200" dirty="0" smtClean="0">
                        <a:solidFill>
                          <a:schemeClr val="accent2">
                            <a:lumMod val="75000"/>
                          </a:schemeClr>
                        </a:solidFill>
                      </a:rPr>
                      <a:t>111</a:t>
                    </a:r>
                    <a:endParaRPr lang="en-US" dirty="0"/>
                  </a:p>
                </c:rich>
              </c:tx>
              <c:spPr>
                <a:noFill/>
                <a:ln>
                  <a:noFill/>
                </a:ln>
                <a:effectLst/>
              </c:sp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92C9-461B-B4A5-8F84A8E294C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Sayfa1!$E$3:$F$3</c:f>
              <c:strCache>
                <c:ptCount val="2"/>
                <c:pt idx="0">
                  <c:v>KURUMSAL BAŞVURU</c:v>
                </c:pt>
                <c:pt idx="1">
                  <c:v>BİREYSEL BAŞVURU</c:v>
                </c:pt>
              </c:strCache>
            </c:strRef>
          </c:cat>
          <c:val>
            <c:numRef>
              <c:f>Sayfa1!$E$17:$F$17</c:f>
              <c:numCache>
                <c:formatCode>General</c:formatCode>
                <c:ptCount val="2"/>
                <c:pt idx="0">
                  <c:v>187</c:v>
                </c:pt>
                <c:pt idx="1">
                  <c:v>111</c:v>
                </c:pt>
              </c:numCache>
            </c:numRef>
          </c:val>
          <c:extLst xmlns:c16r2="http://schemas.microsoft.com/office/drawing/2015/06/chart">
            <c:ext xmlns:c16="http://schemas.microsoft.com/office/drawing/2014/chart" uri="{C3380CC4-5D6E-409C-BE32-E72D297353CC}">
              <c16:uniqueId val="{00000004-92C9-461B-B4A5-8F84A8E294CA}"/>
            </c:ext>
          </c:extLst>
        </c:ser>
        <c:dLbls>
          <c:dLblPos val="outEnd"/>
          <c:showLegendKey val="0"/>
          <c:showVal val="1"/>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5038E-043C-47B2-A646-B7A7C1A1DD11}"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tr-TR"/>
        </a:p>
      </dgm:t>
    </dgm:pt>
    <dgm:pt modelId="{7CC10CEB-FF07-4D4D-9AD9-790032843B0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dirty="0" smtClean="0"/>
            <a:t>2014-2015</a:t>
          </a:r>
          <a:endParaRPr lang="tr-TR" dirty="0"/>
        </a:p>
      </dgm:t>
    </dgm:pt>
    <dgm:pt modelId="{BFCEEB09-D12A-4D82-993B-DA15C66CEC5A}" type="parTrans" cxnId="{D22BF5AE-CC9C-41B8-99FA-60CCE57D2B27}">
      <dgm:prSet/>
      <dgm:spPr/>
      <dgm:t>
        <a:bodyPr/>
        <a:lstStyle/>
        <a:p>
          <a:endParaRPr lang="tr-TR"/>
        </a:p>
      </dgm:t>
    </dgm:pt>
    <dgm:pt modelId="{64004175-F682-41DA-95CB-26270B86038C}" type="sibTrans" cxnId="{D22BF5AE-CC9C-41B8-99FA-60CCE57D2B27}">
      <dgm:prSet/>
      <dgm:spPr/>
      <dgm:t>
        <a:bodyPr/>
        <a:lstStyle/>
        <a:p>
          <a:endParaRPr lang="tr-TR"/>
        </a:p>
      </dgm:t>
    </dgm:pt>
    <dgm:pt modelId="{86B0C167-4680-4C9A-8EAB-41A2E0B738A3}">
      <dgm:prSet phldrT="[Metin]"/>
      <dgm:spPr/>
      <dgm:t>
        <a:bodyPr/>
        <a:lstStyle/>
        <a:p>
          <a:r>
            <a:rPr lang="tr-TR" dirty="0" smtClean="0"/>
            <a:t>BAŞVURU SAYISI 	: 9</a:t>
          </a:r>
          <a:endParaRPr lang="tr-TR" dirty="0"/>
        </a:p>
      </dgm:t>
    </dgm:pt>
    <dgm:pt modelId="{193373F3-5E30-480F-8CF6-D2B13FB7A368}" type="parTrans" cxnId="{3007AE44-E87E-445B-B544-DD8DC9001A00}">
      <dgm:prSet/>
      <dgm:spPr/>
      <dgm:t>
        <a:bodyPr/>
        <a:lstStyle/>
        <a:p>
          <a:endParaRPr lang="tr-TR"/>
        </a:p>
      </dgm:t>
    </dgm:pt>
    <dgm:pt modelId="{D53B3DFF-B5FF-4B16-95B2-35FCDE87DB75}" type="sibTrans" cxnId="{3007AE44-E87E-445B-B544-DD8DC9001A00}">
      <dgm:prSet/>
      <dgm:spPr/>
      <dgm:t>
        <a:bodyPr/>
        <a:lstStyle/>
        <a:p>
          <a:endParaRPr lang="tr-TR"/>
        </a:p>
      </dgm:t>
    </dgm:pt>
    <dgm:pt modelId="{D7E7A383-D0BD-4A8B-B040-C67C45DF74B5}">
      <dgm:prSet phldrT="[Metin]"/>
      <dgm:spPr/>
      <dgm:t>
        <a:bodyPr/>
        <a:lstStyle/>
        <a:p>
          <a:r>
            <a:rPr lang="tr-TR" dirty="0" smtClean="0"/>
            <a:t>SAHAYA KALAN  	: 4</a:t>
          </a:r>
          <a:endParaRPr lang="tr-TR" dirty="0"/>
        </a:p>
      </dgm:t>
    </dgm:pt>
    <dgm:pt modelId="{9F1B1C5C-86A7-4B8C-8F58-5A7BBFDB5DBE}" type="parTrans" cxnId="{B5FB05B5-08A1-4979-899D-BAF876F1D357}">
      <dgm:prSet/>
      <dgm:spPr/>
      <dgm:t>
        <a:bodyPr/>
        <a:lstStyle/>
        <a:p>
          <a:endParaRPr lang="tr-TR"/>
        </a:p>
      </dgm:t>
    </dgm:pt>
    <dgm:pt modelId="{E8073D5C-A3A5-4D11-86FF-AD580E645F87}" type="sibTrans" cxnId="{B5FB05B5-08A1-4979-899D-BAF876F1D357}">
      <dgm:prSet/>
      <dgm:spPr/>
      <dgm:t>
        <a:bodyPr/>
        <a:lstStyle/>
        <a:p>
          <a:endParaRPr lang="tr-TR"/>
        </a:p>
      </dgm:t>
    </dgm:pt>
    <dgm:pt modelId="{F3AC6F16-173B-450B-ACF6-FB21BBE5D58B}">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2015-2016</a:t>
          </a:r>
          <a:endParaRPr lang="tr-TR" dirty="0"/>
        </a:p>
      </dgm:t>
    </dgm:pt>
    <dgm:pt modelId="{3BBB2413-73E1-47B5-9201-F09A0E31D8BA}" type="parTrans" cxnId="{3C1F12D3-D301-4130-B718-E56DC8C331CA}">
      <dgm:prSet/>
      <dgm:spPr/>
      <dgm:t>
        <a:bodyPr/>
        <a:lstStyle/>
        <a:p>
          <a:endParaRPr lang="tr-TR"/>
        </a:p>
      </dgm:t>
    </dgm:pt>
    <dgm:pt modelId="{89D857C4-BBBD-4E39-903B-EDA6B59BF25B}" type="sibTrans" cxnId="{3C1F12D3-D301-4130-B718-E56DC8C331CA}">
      <dgm:prSet/>
      <dgm:spPr/>
      <dgm:t>
        <a:bodyPr/>
        <a:lstStyle/>
        <a:p>
          <a:endParaRPr lang="tr-TR"/>
        </a:p>
      </dgm:t>
    </dgm:pt>
    <dgm:pt modelId="{4357E0A6-F11D-46EF-8380-2EECAA2272DF}">
      <dgm:prSet phldrT="[Metin]"/>
      <dgm:spPr/>
      <dgm:t>
        <a:bodyPr/>
        <a:lstStyle/>
        <a:p>
          <a:r>
            <a:rPr lang="tr-TR" dirty="0" smtClean="0"/>
            <a:t>BAŞVURU SAYISI 	: 298</a:t>
          </a:r>
          <a:endParaRPr lang="tr-TR" dirty="0"/>
        </a:p>
      </dgm:t>
    </dgm:pt>
    <dgm:pt modelId="{1018F119-5677-48CB-8C52-70ADC0AF7D8D}" type="parTrans" cxnId="{1D6CAFD1-B3A0-437C-A7AE-15616176FF0C}">
      <dgm:prSet/>
      <dgm:spPr/>
      <dgm:t>
        <a:bodyPr/>
        <a:lstStyle/>
        <a:p>
          <a:endParaRPr lang="tr-TR"/>
        </a:p>
      </dgm:t>
    </dgm:pt>
    <dgm:pt modelId="{0D4FCA29-66E4-4414-ADB8-C58C42CFE554}" type="sibTrans" cxnId="{1D6CAFD1-B3A0-437C-A7AE-15616176FF0C}">
      <dgm:prSet/>
      <dgm:spPr/>
      <dgm:t>
        <a:bodyPr/>
        <a:lstStyle/>
        <a:p>
          <a:endParaRPr lang="tr-TR"/>
        </a:p>
      </dgm:t>
    </dgm:pt>
    <dgm:pt modelId="{64EBB877-C7F5-4684-B0D8-015A3C37D3FB}">
      <dgm:prSet phldrT="[Metin]"/>
      <dgm:spPr/>
      <dgm:t>
        <a:bodyPr/>
        <a:lstStyle/>
        <a:p>
          <a:r>
            <a:rPr lang="tr-TR" dirty="0" smtClean="0"/>
            <a:t>BÖLGESEL ÖDÜL ALAN 	: 3</a:t>
          </a:r>
          <a:endParaRPr lang="tr-TR" dirty="0"/>
        </a:p>
      </dgm:t>
    </dgm:pt>
    <dgm:pt modelId="{CDA888BE-6720-4FF3-86C6-8E76CB426000}" type="parTrans" cxnId="{4204B0FB-7847-495F-9C2A-3272DB0793A0}">
      <dgm:prSet/>
      <dgm:spPr/>
      <dgm:t>
        <a:bodyPr/>
        <a:lstStyle/>
        <a:p>
          <a:endParaRPr lang="tr-TR"/>
        </a:p>
      </dgm:t>
    </dgm:pt>
    <dgm:pt modelId="{089780E5-2926-4807-8D21-D00D25A42BE4}" type="sibTrans" cxnId="{4204B0FB-7847-495F-9C2A-3272DB0793A0}">
      <dgm:prSet/>
      <dgm:spPr/>
      <dgm:t>
        <a:bodyPr/>
        <a:lstStyle/>
        <a:p>
          <a:endParaRPr lang="tr-TR"/>
        </a:p>
      </dgm:t>
    </dgm:pt>
    <dgm:pt modelId="{0E7A1B78-CDAC-4F5E-A5FD-1B58D7F8E771}">
      <dgm:prSet phldrT="[Metin]"/>
      <dgm:spPr/>
      <dgm:t>
        <a:bodyPr/>
        <a:lstStyle/>
        <a:p>
          <a:r>
            <a:rPr lang="tr-TR" dirty="0" smtClean="0"/>
            <a:t>SAHAYA KALAN  	: 9</a:t>
          </a:r>
          <a:endParaRPr lang="tr-TR" dirty="0"/>
        </a:p>
      </dgm:t>
    </dgm:pt>
    <dgm:pt modelId="{9B718E87-4983-47E3-83F2-28E0926383D1}" type="parTrans" cxnId="{0CF12926-1124-49EA-95CA-62C8772C19AA}">
      <dgm:prSet/>
      <dgm:spPr/>
      <dgm:t>
        <a:bodyPr/>
        <a:lstStyle/>
        <a:p>
          <a:endParaRPr lang="tr-TR"/>
        </a:p>
      </dgm:t>
    </dgm:pt>
    <dgm:pt modelId="{70D00B0D-061F-4601-BB6F-50D58002A071}" type="sibTrans" cxnId="{0CF12926-1124-49EA-95CA-62C8772C19AA}">
      <dgm:prSet/>
      <dgm:spPr/>
      <dgm:t>
        <a:bodyPr/>
        <a:lstStyle/>
        <a:p>
          <a:endParaRPr lang="tr-TR"/>
        </a:p>
      </dgm:t>
    </dgm:pt>
    <dgm:pt modelId="{4326927F-6EB1-4434-89A4-E2D64ECF8C1A}">
      <dgm:prSet phldrT="[Metin]"/>
      <dgm:spPr/>
      <dgm:t>
        <a:bodyPr/>
        <a:lstStyle/>
        <a:p>
          <a:r>
            <a:rPr lang="tr-TR" dirty="0" smtClean="0"/>
            <a:t>BÖLGESEL ÖDÜL ALAN 	: ……</a:t>
          </a:r>
          <a:endParaRPr lang="tr-TR" dirty="0"/>
        </a:p>
      </dgm:t>
    </dgm:pt>
    <dgm:pt modelId="{0063D30C-BC29-4AF7-A3C2-DD4BBACD1D88}" type="parTrans" cxnId="{0526A930-EC19-46EF-A094-9DC6C397B53B}">
      <dgm:prSet/>
      <dgm:spPr/>
      <dgm:t>
        <a:bodyPr/>
        <a:lstStyle/>
        <a:p>
          <a:endParaRPr lang="tr-TR"/>
        </a:p>
      </dgm:t>
    </dgm:pt>
    <dgm:pt modelId="{05CBD471-8810-491B-A3C2-A1142C6F203D}" type="sibTrans" cxnId="{0526A930-EC19-46EF-A094-9DC6C397B53B}">
      <dgm:prSet/>
      <dgm:spPr/>
      <dgm:t>
        <a:bodyPr/>
        <a:lstStyle/>
        <a:p>
          <a:endParaRPr lang="tr-TR"/>
        </a:p>
      </dgm:t>
    </dgm:pt>
    <dgm:pt modelId="{B96940A9-83ED-4750-8BDD-0D5F9232C653}">
      <dgm:prSet phldrT="[Metin]"/>
      <dgm:spPr/>
      <dgm:t>
        <a:bodyPr/>
        <a:lstStyle/>
        <a:p>
          <a:r>
            <a:rPr lang="tr-TR" dirty="0" smtClean="0"/>
            <a:t>TÜRKİYE FİNALİ	: 0</a:t>
          </a:r>
          <a:endParaRPr lang="tr-TR" dirty="0"/>
        </a:p>
      </dgm:t>
    </dgm:pt>
    <dgm:pt modelId="{41C2F5B3-F536-49BF-905E-293683934BBC}" type="parTrans" cxnId="{5C36E833-1581-42A5-B6D4-3EE8663E11D9}">
      <dgm:prSet/>
      <dgm:spPr/>
      <dgm:t>
        <a:bodyPr/>
        <a:lstStyle/>
        <a:p>
          <a:endParaRPr lang="tr-TR"/>
        </a:p>
      </dgm:t>
    </dgm:pt>
    <dgm:pt modelId="{5968F10B-F69C-4FC3-AC8E-06F44343AD4D}" type="sibTrans" cxnId="{5C36E833-1581-42A5-B6D4-3EE8663E11D9}">
      <dgm:prSet/>
      <dgm:spPr/>
      <dgm:t>
        <a:bodyPr/>
        <a:lstStyle/>
        <a:p>
          <a:endParaRPr lang="tr-TR"/>
        </a:p>
      </dgm:t>
    </dgm:pt>
    <dgm:pt modelId="{EA65787D-59CE-4949-BF89-80F0F2F69118}">
      <dgm:prSet phldrT="[Metin]"/>
      <dgm:spPr/>
      <dgm:t>
        <a:bodyPr/>
        <a:lstStyle/>
        <a:p>
          <a:r>
            <a:rPr lang="tr-TR" dirty="0" smtClean="0"/>
            <a:t>TÜRKİYE FİNALİ	: ……</a:t>
          </a:r>
          <a:endParaRPr lang="tr-TR" dirty="0"/>
        </a:p>
      </dgm:t>
    </dgm:pt>
    <dgm:pt modelId="{EDC6AB46-3F7B-4EF3-8E5E-1C55FC1B36EE}" type="parTrans" cxnId="{A8C224E5-48A1-4637-AE16-207007D1CAEE}">
      <dgm:prSet/>
      <dgm:spPr/>
      <dgm:t>
        <a:bodyPr/>
        <a:lstStyle/>
        <a:p>
          <a:endParaRPr lang="tr-TR"/>
        </a:p>
      </dgm:t>
    </dgm:pt>
    <dgm:pt modelId="{A6B147F2-79B0-49FB-9BFD-A19D503786A8}" type="sibTrans" cxnId="{A8C224E5-48A1-4637-AE16-207007D1CAEE}">
      <dgm:prSet/>
      <dgm:spPr/>
      <dgm:t>
        <a:bodyPr/>
        <a:lstStyle/>
        <a:p>
          <a:endParaRPr lang="tr-TR"/>
        </a:p>
      </dgm:t>
    </dgm:pt>
    <dgm:pt modelId="{E77DCECC-DD8F-47AC-882C-1B0D2AB40F14}" type="pres">
      <dgm:prSet presAssocID="{EE95038E-043C-47B2-A646-B7A7C1A1DD11}" presName="linearFlow" presStyleCnt="0">
        <dgm:presLayoutVars>
          <dgm:dir/>
          <dgm:animLvl val="lvl"/>
          <dgm:resizeHandles val="exact"/>
        </dgm:presLayoutVars>
      </dgm:prSet>
      <dgm:spPr/>
      <dgm:t>
        <a:bodyPr/>
        <a:lstStyle/>
        <a:p>
          <a:endParaRPr lang="tr-TR"/>
        </a:p>
      </dgm:t>
    </dgm:pt>
    <dgm:pt modelId="{54C21916-6C9A-4F15-86EF-ECB3B0D0B674}" type="pres">
      <dgm:prSet presAssocID="{7CC10CEB-FF07-4D4D-9AD9-790032843B0F}" presName="composite" presStyleCnt="0"/>
      <dgm:spPr/>
    </dgm:pt>
    <dgm:pt modelId="{B0168E91-4851-490B-8C54-ED6C4A822842}" type="pres">
      <dgm:prSet presAssocID="{7CC10CEB-FF07-4D4D-9AD9-790032843B0F}" presName="parentText" presStyleLbl="alignNode1" presStyleIdx="0" presStyleCnt="2">
        <dgm:presLayoutVars>
          <dgm:chMax val="1"/>
          <dgm:bulletEnabled val="1"/>
        </dgm:presLayoutVars>
      </dgm:prSet>
      <dgm:spPr/>
      <dgm:t>
        <a:bodyPr/>
        <a:lstStyle/>
        <a:p>
          <a:endParaRPr lang="tr-TR"/>
        </a:p>
      </dgm:t>
    </dgm:pt>
    <dgm:pt modelId="{4740445A-5DA6-4C57-AA99-572ADC5C098B}" type="pres">
      <dgm:prSet presAssocID="{7CC10CEB-FF07-4D4D-9AD9-790032843B0F}" presName="descendantText" presStyleLbl="alignAcc1" presStyleIdx="0" presStyleCnt="2">
        <dgm:presLayoutVars>
          <dgm:bulletEnabled val="1"/>
        </dgm:presLayoutVars>
      </dgm:prSet>
      <dgm:spPr/>
      <dgm:t>
        <a:bodyPr/>
        <a:lstStyle/>
        <a:p>
          <a:endParaRPr lang="tr-TR"/>
        </a:p>
      </dgm:t>
    </dgm:pt>
    <dgm:pt modelId="{4CC4B304-443D-46A7-A0F5-D51CF53B15AC}" type="pres">
      <dgm:prSet presAssocID="{64004175-F682-41DA-95CB-26270B86038C}" presName="sp" presStyleCnt="0"/>
      <dgm:spPr/>
    </dgm:pt>
    <dgm:pt modelId="{18055A18-F9B7-4A0C-BD39-2B32FEFADA49}" type="pres">
      <dgm:prSet presAssocID="{F3AC6F16-173B-450B-ACF6-FB21BBE5D58B}" presName="composite" presStyleCnt="0"/>
      <dgm:spPr/>
    </dgm:pt>
    <dgm:pt modelId="{479662A9-7E1C-4449-ADF1-45FD0F48C7F7}" type="pres">
      <dgm:prSet presAssocID="{F3AC6F16-173B-450B-ACF6-FB21BBE5D58B}" presName="parentText" presStyleLbl="alignNode1" presStyleIdx="1" presStyleCnt="2">
        <dgm:presLayoutVars>
          <dgm:chMax val="1"/>
          <dgm:bulletEnabled val="1"/>
        </dgm:presLayoutVars>
      </dgm:prSet>
      <dgm:spPr/>
      <dgm:t>
        <a:bodyPr/>
        <a:lstStyle/>
        <a:p>
          <a:endParaRPr lang="tr-TR"/>
        </a:p>
      </dgm:t>
    </dgm:pt>
    <dgm:pt modelId="{2CC59BDA-975C-405F-B7E6-E4247688B859}" type="pres">
      <dgm:prSet presAssocID="{F3AC6F16-173B-450B-ACF6-FB21BBE5D58B}" presName="descendantText" presStyleLbl="alignAcc1" presStyleIdx="1" presStyleCnt="2">
        <dgm:presLayoutVars>
          <dgm:bulletEnabled val="1"/>
        </dgm:presLayoutVars>
      </dgm:prSet>
      <dgm:spPr/>
      <dgm:t>
        <a:bodyPr/>
        <a:lstStyle/>
        <a:p>
          <a:endParaRPr lang="tr-TR"/>
        </a:p>
      </dgm:t>
    </dgm:pt>
  </dgm:ptLst>
  <dgm:cxnLst>
    <dgm:cxn modelId="{D415C4BC-7A05-478D-9C61-48FFB50A5554}" type="presOf" srcId="{B96940A9-83ED-4750-8BDD-0D5F9232C653}" destId="{4740445A-5DA6-4C57-AA99-572ADC5C098B}" srcOrd="0" destOrd="3" presId="urn:microsoft.com/office/officeart/2005/8/layout/chevron2"/>
    <dgm:cxn modelId="{DD44930A-784A-4295-9D76-C455BCD27727}" type="presOf" srcId="{4357E0A6-F11D-46EF-8380-2EECAA2272DF}" destId="{2CC59BDA-975C-405F-B7E6-E4247688B859}" srcOrd="0" destOrd="0" presId="urn:microsoft.com/office/officeart/2005/8/layout/chevron2"/>
    <dgm:cxn modelId="{DC440944-37F5-4C38-B22B-AF250E1F35DD}" type="presOf" srcId="{F3AC6F16-173B-450B-ACF6-FB21BBE5D58B}" destId="{479662A9-7E1C-4449-ADF1-45FD0F48C7F7}" srcOrd="0" destOrd="0" presId="urn:microsoft.com/office/officeart/2005/8/layout/chevron2"/>
    <dgm:cxn modelId="{1D6CAFD1-B3A0-437C-A7AE-15616176FF0C}" srcId="{F3AC6F16-173B-450B-ACF6-FB21BBE5D58B}" destId="{4357E0A6-F11D-46EF-8380-2EECAA2272DF}" srcOrd="0" destOrd="0" parTransId="{1018F119-5677-48CB-8C52-70ADC0AF7D8D}" sibTransId="{0D4FCA29-66E4-4414-ADB8-C58C42CFE554}"/>
    <dgm:cxn modelId="{A3AC3821-802C-47EF-9A36-DF50B5214DD5}" type="presOf" srcId="{64EBB877-C7F5-4684-B0D8-015A3C37D3FB}" destId="{4740445A-5DA6-4C57-AA99-572ADC5C098B}" srcOrd="0" destOrd="2" presId="urn:microsoft.com/office/officeart/2005/8/layout/chevron2"/>
    <dgm:cxn modelId="{4204B0FB-7847-495F-9C2A-3272DB0793A0}" srcId="{7CC10CEB-FF07-4D4D-9AD9-790032843B0F}" destId="{64EBB877-C7F5-4684-B0D8-015A3C37D3FB}" srcOrd="2" destOrd="0" parTransId="{CDA888BE-6720-4FF3-86C6-8E76CB426000}" sibTransId="{089780E5-2926-4807-8D21-D00D25A42BE4}"/>
    <dgm:cxn modelId="{3C1F12D3-D301-4130-B718-E56DC8C331CA}" srcId="{EE95038E-043C-47B2-A646-B7A7C1A1DD11}" destId="{F3AC6F16-173B-450B-ACF6-FB21BBE5D58B}" srcOrd="1" destOrd="0" parTransId="{3BBB2413-73E1-47B5-9201-F09A0E31D8BA}" sibTransId="{89D857C4-BBBD-4E39-903B-EDA6B59BF25B}"/>
    <dgm:cxn modelId="{06AB54EE-C81C-4AB3-8B0C-D22BA018CEFB}" type="presOf" srcId="{EE95038E-043C-47B2-A646-B7A7C1A1DD11}" destId="{E77DCECC-DD8F-47AC-882C-1B0D2AB40F14}" srcOrd="0" destOrd="0" presId="urn:microsoft.com/office/officeart/2005/8/layout/chevron2"/>
    <dgm:cxn modelId="{E8B9D4D5-4F49-4985-8B12-E32CAB3A38D9}" type="presOf" srcId="{D7E7A383-D0BD-4A8B-B040-C67C45DF74B5}" destId="{4740445A-5DA6-4C57-AA99-572ADC5C098B}" srcOrd="0" destOrd="1" presId="urn:microsoft.com/office/officeart/2005/8/layout/chevron2"/>
    <dgm:cxn modelId="{0CF12926-1124-49EA-95CA-62C8772C19AA}" srcId="{F3AC6F16-173B-450B-ACF6-FB21BBE5D58B}" destId="{0E7A1B78-CDAC-4F5E-A5FD-1B58D7F8E771}" srcOrd="1" destOrd="0" parTransId="{9B718E87-4983-47E3-83F2-28E0926383D1}" sibTransId="{70D00B0D-061F-4601-BB6F-50D58002A071}"/>
    <dgm:cxn modelId="{2E0692BF-DB55-443D-85E3-783029EA0DCD}" type="presOf" srcId="{86B0C167-4680-4C9A-8EAB-41A2E0B738A3}" destId="{4740445A-5DA6-4C57-AA99-572ADC5C098B}" srcOrd="0" destOrd="0" presId="urn:microsoft.com/office/officeart/2005/8/layout/chevron2"/>
    <dgm:cxn modelId="{0985A8F5-F2FE-4EB2-B8E2-332A6D779D85}" type="presOf" srcId="{4326927F-6EB1-4434-89A4-E2D64ECF8C1A}" destId="{2CC59BDA-975C-405F-B7E6-E4247688B859}" srcOrd="0" destOrd="2" presId="urn:microsoft.com/office/officeart/2005/8/layout/chevron2"/>
    <dgm:cxn modelId="{3007AE44-E87E-445B-B544-DD8DC9001A00}" srcId="{7CC10CEB-FF07-4D4D-9AD9-790032843B0F}" destId="{86B0C167-4680-4C9A-8EAB-41A2E0B738A3}" srcOrd="0" destOrd="0" parTransId="{193373F3-5E30-480F-8CF6-D2B13FB7A368}" sibTransId="{D53B3DFF-B5FF-4B16-95B2-35FCDE87DB75}"/>
    <dgm:cxn modelId="{B054DA7E-FED7-4E32-BC6A-3EA52BBF8388}" type="presOf" srcId="{7CC10CEB-FF07-4D4D-9AD9-790032843B0F}" destId="{B0168E91-4851-490B-8C54-ED6C4A822842}" srcOrd="0" destOrd="0" presId="urn:microsoft.com/office/officeart/2005/8/layout/chevron2"/>
    <dgm:cxn modelId="{B5FB05B5-08A1-4979-899D-BAF876F1D357}" srcId="{7CC10CEB-FF07-4D4D-9AD9-790032843B0F}" destId="{D7E7A383-D0BD-4A8B-B040-C67C45DF74B5}" srcOrd="1" destOrd="0" parTransId="{9F1B1C5C-86A7-4B8C-8F58-5A7BBFDB5DBE}" sibTransId="{E8073D5C-A3A5-4D11-86FF-AD580E645F87}"/>
    <dgm:cxn modelId="{D22BF5AE-CC9C-41B8-99FA-60CCE57D2B27}" srcId="{EE95038E-043C-47B2-A646-B7A7C1A1DD11}" destId="{7CC10CEB-FF07-4D4D-9AD9-790032843B0F}" srcOrd="0" destOrd="0" parTransId="{BFCEEB09-D12A-4D82-993B-DA15C66CEC5A}" sibTransId="{64004175-F682-41DA-95CB-26270B86038C}"/>
    <dgm:cxn modelId="{0526A930-EC19-46EF-A094-9DC6C397B53B}" srcId="{F3AC6F16-173B-450B-ACF6-FB21BBE5D58B}" destId="{4326927F-6EB1-4434-89A4-E2D64ECF8C1A}" srcOrd="2" destOrd="0" parTransId="{0063D30C-BC29-4AF7-A3C2-DD4BBACD1D88}" sibTransId="{05CBD471-8810-491B-A3C2-A1142C6F203D}"/>
    <dgm:cxn modelId="{5C36E833-1581-42A5-B6D4-3EE8663E11D9}" srcId="{7CC10CEB-FF07-4D4D-9AD9-790032843B0F}" destId="{B96940A9-83ED-4750-8BDD-0D5F9232C653}" srcOrd="3" destOrd="0" parTransId="{41C2F5B3-F536-49BF-905E-293683934BBC}" sibTransId="{5968F10B-F69C-4FC3-AC8E-06F44343AD4D}"/>
    <dgm:cxn modelId="{A8C224E5-48A1-4637-AE16-207007D1CAEE}" srcId="{F3AC6F16-173B-450B-ACF6-FB21BBE5D58B}" destId="{EA65787D-59CE-4949-BF89-80F0F2F69118}" srcOrd="3" destOrd="0" parTransId="{EDC6AB46-3F7B-4EF3-8E5E-1C55FC1B36EE}" sibTransId="{A6B147F2-79B0-49FB-9BFD-A19D503786A8}"/>
    <dgm:cxn modelId="{2DE97EA5-588E-42C6-B1BA-88BEF90C6F76}" type="presOf" srcId="{EA65787D-59CE-4949-BF89-80F0F2F69118}" destId="{2CC59BDA-975C-405F-B7E6-E4247688B859}" srcOrd="0" destOrd="3" presId="urn:microsoft.com/office/officeart/2005/8/layout/chevron2"/>
    <dgm:cxn modelId="{90057C32-5DAC-4779-83D7-55FBC031C63A}" type="presOf" srcId="{0E7A1B78-CDAC-4F5E-A5FD-1B58D7F8E771}" destId="{2CC59BDA-975C-405F-B7E6-E4247688B859}" srcOrd="0" destOrd="1" presId="urn:microsoft.com/office/officeart/2005/8/layout/chevron2"/>
    <dgm:cxn modelId="{9F67701B-E079-4CE3-AE48-16543AB41248}" type="presParOf" srcId="{E77DCECC-DD8F-47AC-882C-1B0D2AB40F14}" destId="{54C21916-6C9A-4F15-86EF-ECB3B0D0B674}" srcOrd="0" destOrd="0" presId="urn:microsoft.com/office/officeart/2005/8/layout/chevron2"/>
    <dgm:cxn modelId="{592D77A1-9DCE-4AE2-B22B-5CB92E357D27}" type="presParOf" srcId="{54C21916-6C9A-4F15-86EF-ECB3B0D0B674}" destId="{B0168E91-4851-490B-8C54-ED6C4A822842}" srcOrd="0" destOrd="0" presId="urn:microsoft.com/office/officeart/2005/8/layout/chevron2"/>
    <dgm:cxn modelId="{1E7CDD5B-51C5-45DE-921D-6DA5BB327487}" type="presParOf" srcId="{54C21916-6C9A-4F15-86EF-ECB3B0D0B674}" destId="{4740445A-5DA6-4C57-AA99-572ADC5C098B}" srcOrd="1" destOrd="0" presId="urn:microsoft.com/office/officeart/2005/8/layout/chevron2"/>
    <dgm:cxn modelId="{2EF290D8-0BA1-41A5-B9E6-6FA01FE4954B}" type="presParOf" srcId="{E77DCECC-DD8F-47AC-882C-1B0D2AB40F14}" destId="{4CC4B304-443D-46A7-A0F5-D51CF53B15AC}" srcOrd="1" destOrd="0" presId="urn:microsoft.com/office/officeart/2005/8/layout/chevron2"/>
    <dgm:cxn modelId="{F63ABCB4-4458-4261-A8BC-18F3C406A96A}" type="presParOf" srcId="{E77DCECC-DD8F-47AC-882C-1B0D2AB40F14}" destId="{18055A18-F9B7-4A0C-BD39-2B32FEFADA49}" srcOrd="2" destOrd="0" presId="urn:microsoft.com/office/officeart/2005/8/layout/chevron2"/>
    <dgm:cxn modelId="{B4225898-C9FB-4441-8D24-15AB8DFA78E5}" type="presParOf" srcId="{18055A18-F9B7-4A0C-BD39-2B32FEFADA49}" destId="{479662A9-7E1C-4449-ADF1-45FD0F48C7F7}" srcOrd="0" destOrd="0" presId="urn:microsoft.com/office/officeart/2005/8/layout/chevron2"/>
    <dgm:cxn modelId="{BC7A58DD-8983-4681-B51A-AE09ABDBAF7A}" type="presParOf" srcId="{18055A18-F9B7-4A0C-BD39-2B32FEFADA49}" destId="{2CC59BDA-975C-405F-B7E6-E4247688B85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7D2F4-143F-4DA7-BA28-127F72A2A76F}" type="doc">
      <dgm:prSet loTypeId="urn:microsoft.com/office/officeart/2005/8/layout/default#1" loCatId="list" qsTypeId="urn:microsoft.com/office/officeart/2005/8/quickstyle/3d2" qsCatId="3D" csTypeId="urn:microsoft.com/office/officeart/2005/8/colors/colorful4" csCatId="colorful" phldr="1"/>
      <dgm:spPr/>
      <dgm:t>
        <a:bodyPr/>
        <a:lstStyle/>
        <a:p>
          <a:endParaRPr lang="tr-TR"/>
        </a:p>
      </dgm:t>
    </dgm:pt>
    <dgm:pt modelId="{FEBDBA2E-61E4-4CE4-B246-F7371D433358}">
      <dgm:prSet phldrT="[Metin]"/>
      <dgm:spPr/>
      <dgm:t>
        <a:bodyPr/>
        <a:lstStyle/>
        <a:p>
          <a:r>
            <a:rPr lang="tr-TR" b="1" i="0" dirty="0" smtClean="0">
              <a:solidFill>
                <a:schemeClr val="tx1"/>
              </a:solidFill>
            </a:rPr>
            <a:t>Öğretim Yöntem ve Teknikleri </a:t>
          </a:r>
          <a:endParaRPr lang="tr-TR" b="1" i="0" dirty="0">
            <a:solidFill>
              <a:schemeClr val="tx1"/>
            </a:solidFill>
          </a:endParaRPr>
        </a:p>
      </dgm:t>
    </dgm:pt>
    <dgm:pt modelId="{22D4CA13-A9E3-42E3-AD0F-4356DD432D2C}" type="parTrans" cxnId="{37700015-DCCE-4D9E-A0E0-FA6B1BE50C43}">
      <dgm:prSet/>
      <dgm:spPr/>
      <dgm:t>
        <a:bodyPr/>
        <a:lstStyle/>
        <a:p>
          <a:endParaRPr lang="tr-TR" b="1">
            <a:solidFill>
              <a:schemeClr val="tx1"/>
            </a:solidFill>
          </a:endParaRPr>
        </a:p>
      </dgm:t>
    </dgm:pt>
    <dgm:pt modelId="{FDF2D7C6-BC00-434D-BACD-E8FDA8EEE61B}" type="sibTrans" cxnId="{37700015-DCCE-4D9E-A0E0-FA6B1BE50C43}">
      <dgm:prSet/>
      <dgm:spPr/>
      <dgm:t>
        <a:bodyPr/>
        <a:lstStyle/>
        <a:p>
          <a:endParaRPr lang="tr-TR" b="1">
            <a:solidFill>
              <a:schemeClr val="tx1"/>
            </a:solidFill>
          </a:endParaRPr>
        </a:p>
      </dgm:t>
    </dgm:pt>
    <dgm:pt modelId="{35C6F44A-8E43-4F95-8A22-46DCDEDE5272}">
      <dgm:prSet phldrT="[Metin]"/>
      <dgm:spPr/>
      <dgm:t>
        <a:bodyPr/>
        <a:lstStyle/>
        <a:p>
          <a:r>
            <a:rPr lang="tr-TR" b="1" i="0" smtClean="0">
              <a:solidFill>
                <a:schemeClr val="tx1"/>
              </a:solidFill>
            </a:rPr>
            <a:t>Bilimsel ve Teknolojik Faaliyetler</a:t>
          </a:r>
          <a:endParaRPr lang="tr-TR" b="1" i="0" dirty="0">
            <a:solidFill>
              <a:schemeClr val="tx1"/>
            </a:solidFill>
          </a:endParaRPr>
        </a:p>
      </dgm:t>
    </dgm:pt>
    <dgm:pt modelId="{5F50BED2-67F7-4E3A-820C-CA1FBF14C9C0}" type="parTrans" cxnId="{8A62A8F1-8D57-4D94-A150-ECC7803182E2}">
      <dgm:prSet/>
      <dgm:spPr/>
      <dgm:t>
        <a:bodyPr/>
        <a:lstStyle/>
        <a:p>
          <a:endParaRPr lang="tr-TR" b="1">
            <a:solidFill>
              <a:schemeClr val="tx1"/>
            </a:solidFill>
          </a:endParaRPr>
        </a:p>
      </dgm:t>
    </dgm:pt>
    <dgm:pt modelId="{BE00A072-EE5B-41A3-A6EA-A4E350FA91F5}" type="sibTrans" cxnId="{8A62A8F1-8D57-4D94-A150-ECC7803182E2}">
      <dgm:prSet/>
      <dgm:spPr/>
      <dgm:t>
        <a:bodyPr/>
        <a:lstStyle/>
        <a:p>
          <a:endParaRPr lang="tr-TR" b="1">
            <a:solidFill>
              <a:schemeClr val="tx1"/>
            </a:solidFill>
          </a:endParaRPr>
        </a:p>
      </dgm:t>
    </dgm:pt>
    <dgm:pt modelId="{E141A9FA-BE06-41DC-877F-1D12BDF44D2D}">
      <dgm:prSet phldrT="[Metin]"/>
      <dgm:spPr/>
      <dgm:t>
        <a:bodyPr/>
        <a:lstStyle/>
        <a:p>
          <a:r>
            <a:rPr lang="tr-TR" b="1" i="0" smtClean="0">
              <a:solidFill>
                <a:schemeClr val="tx1"/>
              </a:solidFill>
            </a:rPr>
            <a:t>Kurumsal Kapasitenin Geliştirilmesi</a:t>
          </a:r>
          <a:endParaRPr lang="tr-TR" b="1" i="0" dirty="0">
            <a:solidFill>
              <a:schemeClr val="tx1"/>
            </a:solidFill>
          </a:endParaRPr>
        </a:p>
      </dgm:t>
    </dgm:pt>
    <dgm:pt modelId="{DCBDE916-1957-42E1-9E19-636C56F0F5F7}" type="parTrans" cxnId="{AED98FB8-A312-41DE-98FB-DB4CD3B62A1B}">
      <dgm:prSet/>
      <dgm:spPr/>
      <dgm:t>
        <a:bodyPr/>
        <a:lstStyle/>
        <a:p>
          <a:endParaRPr lang="tr-TR" b="1">
            <a:solidFill>
              <a:schemeClr val="tx1"/>
            </a:solidFill>
          </a:endParaRPr>
        </a:p>
      </dgm:t>
    </dgm:pt>
    <dgm:pt modelId="{3F06483D-53C5-4B4E-B11B-72BACDBD6339}" type="sibTrans" cxnId="{AED98FB8-A312-41DE-98FB-DB4CD3B62A1B}">
      <dgm:prSet/>
      <dgm:spPr/>
      <dgm:t>
        <a:bodyPr/>
        <a:lstStyle/>
        <a:p>
          <a:endParaRPr lang="tr-TR" b="1">
            <a:solidFill>
              <a:schemeClr val="tx1"/>
            </a:solidFill>
          </a:endParaRPr>
        </a:p>
      </dgm:t>
    </dgm:pt>
    <dgm:pt modelId="{3069C89B-C25B-47E7-B05C-AE2C603C84B6}">
      <dgm:prSet phldrT="[Metin]"/>
      <dgm:spPr/>
      <dgm:t>
        <a:bodyPr/>
        <a:lstStyle/>
        <a:p>
          <a:r>
            <a:rPr lang="tr-TR" b="1" i="0" smtClean="0">
              <a:solidFill>
                <a:schemeClr val="tx1"/>
              </a:solidFill>
            </a:rPr>
            <a:t>Eğitim Öğretime Erişim ve Yönlendirme</a:t>
          </a:r>
          <a:endParaRPr lang="tr-TR" b="1" i="0" dirty="0">
            <a:solidFill>
              <a:schemeClr val="tx1"/>
            </a:solidFill>
          </a:endParaRPr>
        </a:p>
      </dgm:t>
    </dgm:pt>
    <dgm:pt modelId="{9296AC86-B2E4-4588-A436-336749253E84}" type="parTrans" cxnId="{F3DD939E-C3F6-46EA-B686-59C532EA0CA0}">
      <dgm:prSet/>
      <dgm:spPr/>
      <dgm:t>
        <a:bodyPr/>
        <a:lstStyle/>
        <a:p>
          <a:endParaRPr lang="tr-TR" b="1">
            <a:solidFill>
              <a:schemeClr val="tx1"/>
            </a:solidFill>
          </a:endParaRPr>
        </a:p>
      </dgm:t>
    </dgm:pt>
    <dgm:pt modelId="{90B636B7-3FCF-420F-869D-424F32A47929}" type="sibTrans" cxnId="{F3DD939E-C3F6-46EA-B686-59C532EA0CA0}">
      <dgm:prSet/>
      <dgm:spPr/>
      <dgm:t>
        <a:bodyPr/>
        <a:lstStyle/>
        <a:p>
          <a:endParaRPr lang="tr-TR" b="1">
            <a:solidFill>
              <a:schemeClr val="tx1"/>
            </a:solidFill>
          </a:endParaRPr>
        </a:p>
      </dgm:t>
    </dgm:pt>
    <dgm:pt modelId="{C1A6AA3C-3641-42C7-B61A-E3EBB36CEB80}">
      <dgm:prSet phldrT="[Metin]"/>
      <dgm:spPr/>
      <dgm:t>
        <a:bodyPr/>
        <a:lstStyle/>
        <a:p>
          <a:r>
            <a:rPr lang="tr-TR" b="1" i="0" dirty="0" smtClean="0">
              <a:solidFill>
                <a:schemeClr val="bg1"/>
              </a:solidFill>
            </a:rPr>
            <a:t>Olumlu Tutum ve Davranışların Geliştirilmesi</a:t>
          </a:r>
          <a:endParaRPr lang="tr-TR" b="1" i="0" dirty="0">
            <a:solidFill>
              <a:schemeClr val="bg1"/>
            </a:solidFill>
          </a:endParaRPr>
        </a:p>
      </dgm:t>
    </dgm:pt>
    <dgm:pt modelId="{957B6035-F52C-4F49-B41F-CB778B955DB4}" type="parTrans" cxnId="{D1FC819C-8244-4B18-9F13-CAC1DFAA618F}">
      <dgm:prSet/>
      <dgm:spPr/>
      <dgm:t>
        <a:bodyPr/>
        <a:lstStyle/>
        <a:p>
          <a:endParaRPr lang="tr-TR" b="1">
            <a:solidFill>
              <a:schemeClr val="tx1"/>
            </a:solidFill>
          </a:endParaRPr>
        </a:p>
      </dgm:t>
    </dgm:pt>
    <dgm:pt modelId="{93A7D220-0689-4A06-9540-EEB0E8170D5B}" type="sibTrans" cxnId="{D1FC819C-8244-4B18-9F13-CAC1DFAA618F}">
      <dgm:prSet/>
      <dgm:spPr/>
      <dgm:t>
        <a:bodyPr/>
        <a:lstStyle/>
        <a:p>
          <a:endParaRPr lang="tr-TR" b="1">
            <a:solidFill>
              <a:schemeClr val="tx1"/>
            </a:solidFill>
          </a:endParaRPr>
        </a:p>
      </dgm:t>
    </dgm:pt>
    <dgm:pt modelId="{D89A1A1D-5C63-472B-AB36-A9D7FC8B1F88}" type="pres">
      <dgm:prSet presAssocID="{1977D2F4-143F-4DA7-BA28-127F72A2A76F}" presName="diagram" presStyleCnt="0">
        <dgm:presLayoutVars>
          <dgm:dir/>
          <dgm:resizeHandles val="exact"/>
        </dgm:presLayoutVars>
      </dgm:prSet>
      <dgm:spPr/>
      <dgm:t>
        <a:bodyPr/>
        <a:lstStyle/>
        <a:p>
          <a:endParaRPr lang="tr-TR"/>
        </a:p>
      </dgm:t>
    </dgm:pt>
    <dgm:pt modelId="{C8EEAA91-2E48-4BC9-A8E7-CB83F8BC3F9F}" type="pres">
      <dgm:prSet presAssocID="{FEBDBA2E-61E4-4CE4-B246-F7371D433358}" presName="node" presStyleLbl="node1" presStyleIdx="0" presStyleCnt="5">
        <dgm:presLayoutVars>
          <dgm:bulletEnabled val="1"/>
        </dgm:presLayoutVars>
      </dgm:prSet>
      <dgm:spPr/>
      <dgm:t>
        <a:bodyPr/>
        <a:lstStyle/>
        <a:p>
          <a:endParaRPr lang="tr-TR"/>
        </a:p>
      </dgm:t>
    </dgm:pt>
    <dgm:pt modelId="{8CFD4599-763F-4D86-B783-EAA585353264}" type="pres">
      <dgm:prSet presAssocID="{FDF2D7C6-BC00-434D-BACD-E8FDA8EEE61B}" presName="sibTrans" presStyleCnt="0"/>
      <dgm:spPr/>
      <dgm:t>
        <a:bodyPr/>
        <a:lstStyle/>
        <a:p>
          <a:endParaRPr lang="tr-TR"/>
        </a:p>
      </dgm:t>
    </dgm:pt>
    <dgm:pt modelId="{BE7B9994-6AB0-42E4-8A40-832165CAAE20}" type="pres">
      <dgm:prSet presAssocID="{35C6F44A-8E43-4F95-8A22-46DCDEDE5272}" presName="node" presStyleLbl="node1" presStyleIdx="1" presStyleCnt="5">
        <dgm:presLayoutVars>
          <dgm:bulletEnabled val="1"/>
        </dgm:presLayoutVars>
      </dgm:prSet>
      <dgm:spPr/>
      <dgm:t>
        <a:bodyPr/>
        <a:lstStyle/>
        <a:p>
          <a:endParaRPr lang="tr-TR"/>
        </a:p>
      </dgm:t>
    </dgm:pt>
    <dgm:pt modelId="{FAE8DFEC-1A48-4599-B4C9-4ECF3606CB11}" type="pres">
      <dgm:prSet presAssocID="{BE00A072-EE5B-41A3-A6EA-A4E350FA91F5}" presName="sibTrans" presStyleCnt="0"/>
      <dgm:spPr/>
      <dgm:t>
        <a:bodyPr/>
        <a:lstStyle/>
        <a:p>
          <a:endParaRPr lang="tr-TR"/>
        </a:p>
      </dgm:t>
    </dgm:pt>
    <dgm:pt modelId="{9DE06C7C-A271-404B-B791-05A0C75D6D27}" type="pres">
      <dgm:prSet presAssocID="{E141A9FA-BE06-41DC-877F-1D12BDF44D2D}" presName="node" presStyleLbl="node1" presStyleIdx="2" presStyleCnt="5">
        <dgm:presLayoutVars>
          <dgm:bulletEnabled val="1"/>
        </dgm:presLayoutVars>
      </dgm:prSet>
      <dgm:spPr/>
      <dgm:t>
        <a:bodyPr/>
        <a:lstStyle/>
        <a:p>
          <a:endParaRPr lang="tr-TR"/>
        </a:p>
      </dgm:t>
    </dgm:pt>
    <dgm:pt modelId="{ED7B96E7-373E-4E99-814A-8476316FB318}" type="pres">
      <dgm:prSet presAssocID="{3F06483D-53C5-4B4E-B11B-72BACDBD6339}" presName="sibTrans" presStyleCnt="0"/>
      <dgm:spPr/>
      <dgm:t>
        <a:bodyPr/>
        <a:lstStyle/>
        <a:p>
          <a:endParaRPr lang="tr-TR"/>
        </a:p>
      </dgm:t>
    </dgm:pt>
    <dgm:pt modelId="{8728E709-14C1-4738-B559-8B21936E218D}" type="pres">
      <dgm:prSet presAssocID="{3069C89B-C25B-47E7-B05C-AE2C603C84B6}" presName="node" presStyleLbl="node1" presStyleIdx="3" presStyleCnt="5">
        <dgm:presLayoutVars>
          <dgm:bulletEnabled val="1"/>
        </dgm:presLayoutVars>
      </dgm:prSet>
      <dgm:spPr/>
      <dgm:t>
        <a:bodyPr/>
        <a:lstStyle/>
        <a:p>
          <a:endParaRPr lang="tr-TR"/>
        </a:p>
      </dgm:t>
    </dgm:pt>
    <dgm:pt modelId="{E01BAFA5-AA68-46A9-8DBB-9A0D807F1134}" type="pres">
      <dgm:prSet presAssocID="{90B636B7-3FCF-420F-869D-424F32A47929}" presName="sibTrans" presStyleCnt="0"/>
      <dgm:spPr/>
      <dgm:t>
        <a:bodyPr/>
        <a:lstStyle/>
        <a:p>
          <a:endParaRPr lang="tr-TR"/>
        </a:p>
      </dgm:t>
    </dgm:pt>
    <dgm:pt modelId="{B531CF16-F2B4-4132-A0E4-7360A165AC16}" type="pres">
      <dgm:prSet presAssocID="{C1A6AA3C-3641-42C7-B61A-E3EBB36CEB80}" presName="node" presStyleLbl="node1" presStyleIdx="4" presStyleCnt="5" custScaleX="114645">
        <dgm:presLayoutVars>
          <dgm:bulletEnabled val="1"/>
        </dgm:presLayoutVars>
      </dgm:prSet>
      <dgm:spPr/>
      <dgm:t>
        <a:bodyPr/>
        <a:lstStyle/>
        <a:p>
          <a:endParaRPr lang="tr-TR"/>
        </a:p>
      </dgm:t>
    </dgm:pt>
  </dgm:ptLst>
  <dgm:cxnLst>
    <dgm:cxn modelId="{8A62A8F1-8D57-4D94-A150-ECC7803182E2}" srcId="{1977D2F4-143F-4DA7-BA28-127F72A2A76F}" destId="{35C6F44A-8E43-4F95-8A22-46DCDEDE5272}" srcOrd="1" destOrd="0" parTransId="{5F50BED2-67F7-4E3A-820C-CA1FBF14C9C0}" sibTransId="{BE00A072-EE5B-41A3-A6EA-A4E350FA91F5}"/>
    <dgm:cxn modelId="{7E7915F5-D097-4550-8AE7-072D395337F3}" type="presOf" srcId="{FEBDBA2E-61E4-4CE4-B246-F7371D433358}" destId="{C8EEAA91-2E48-4BC9-A8E7-CB83F8BC3F9F}" srcOrd="0" destOrd="0" presId="urn:microsoft.com/office/officeart/2005/8/layout/default#1"/>
    <dgm:cxn modelId="{BA232C08-7610-4B2A-912A-214189A1519D}" type="presOf" srcId="{1977D2F4-143F-4DA7-BA28-127F72A2A76F}" destId="{D89A1A1D-5C63-472B-AB36-A9D7FC8B1F88}" srcOrd="0" destOrd="0" presId="urn:microsoft.com/office/officeart/2005/8/layout/default#1"/>
    <dgm:cxn modelId="{F3DD939E-C3F6-46EA-B686-59C532EA0CA0}" srcId="{1977D2F4-143F-4DA7-BA28-127F72A2A76F}" destId="{3069C89B-C25B-47E7-B05C-AE2C603C84B6}" srcOrd="3" destOrd="0" parTransId="{9296AC86-B2E4-4588-A436-336749253E84}" sibTransId="{90B636B7-3FCF-420F-869D-424F32A47929}"/>
    <dgm:cxn modelId="{37700015-DCCE-4D9E-A0E0-FA6B1BE50C43}" srcId="{1977D2F4-143F-4DA7-BA28-127F72A2A76F}" destId="{FEBDBA2E-61E4-4CE4-B246-F7371D433358}" srcOrd="0" destOrd="0" parTransId="{22D4CA13-A9E3-42E3-AD0F-4356DD432D2C}" sibTransId="{FDF2D7C6-BC00-434D-BACD-E8FDA8EEE61B}"/>
    <dgm:cxn modelId="{C5CDCCE2-56E7-402C-8D19-CA85A94CE61B}" type="presOf" srcId="{3069C89B-C25B-47E7-B05C-AE2C603C84B6}" destId="{8728E709-14C1-4738-B559-8B21936E218D}" srcOrd="0" destOrd="0" presId="urn:microsoft.com/office/officeart/2005/8/layout/default#1"/>
    <dgm:cxn modelId="{2FE6114F-9A2E-407C-B422-B6ED18596172}" type="presOf" srcId="{C1A6AA3C-3641-42C7-B61A-E3EBB36CEB80}" destId="{B531CF16-F2B4-4132-A0E4-7360A165AC16}" srcOrd="0" destOrd="0" presId="urn:microsoft.com/office/officeart/2005/8/layout/default#1"/>
    <dgm:cxn modelId="{D1FC819C-8244-4B18-9F13-CAC1DFAA618F}" srcId="{1977D2F4-143F-4DA7-BA28-127F72A2A76F}" destId="{C1A6AA3C-3641-42C7-B61A-E3EBB36CEB80}" srcOrd="4" destOrd="0" parTransId="{957B6035-F52C-4F49-B41F-CB778B955DB4}" sibTransId="{93A7D220-0689-4A06-9540-EEB0E8170D5B}"/>
    <dgm:cxn modelId="{5BE102F3-6F6C-41B9-8D05-CBAEC09FD407}" type="presOf" srcId="{35C6F44A-8E43-4F95-8A22-46DCDEDE5272}" destId="{BE7B9994-6AB0-42E4-8A40-832165CAAE20}" srcOrd="0" destOrd="0" presId="urn:microsoft.com/office/officeart/2005/8/layout/default#1"/>
    <dgm:cxn modelId="{AED98FB8-A312-41DE-98FB-DB4CD3B62A1B}" srcId="{1977D2F4-143F-4DA7-BA28-127F72A2A76F}" destId="{E141A9FA-BE06-41DC-877F-1D12BDF44D2D}" srcOrd="2" destOrd="0" parTransId="{DCBDE916-1957-42E1-9E19-636C56F0F5F7}" sibTransId="{3F06483D-53C5-4B4E-B11B-72BACDBD6339}"/>
    <dgm:cxn modelId="{D2F8DE11-CC27-425A-A64A-36780E74FC1C}" type="presOf" srcId="{E141A9FA-BE06-41DC-877F-1D12BDF44D2D}" destId="{9DE06C7C-A271-404B-B791-05A0C75D6D27}" srcOrd="0" destOrd="0" presId="urn:microsoft.com/office/officeart/2005/8/layout/default#1"/>
    <dgm:cxn modelId="{0F0D2E9F-0664-44A1-B110-FC792E552A01}" type="presParOf" srcId="{D89A1A1D-5C63-472B-AB36-A9D7FC8B1F88}" destId="{C8EEAA91-2E48-4BC9-A8E7-CB83F8BC3F9F}" srcOrd="0" destOrd="0" presId="urn:microsoft.com/office/officeart/2005/8/layout/default#1"/>
    <dgm:cxn modelId="{6AB86EE3-2E2B-4EC3-AF14-34E0174A0B0A}" type="presParOf" srcId="{D89A1A1D-5C63-472B-AB36-A9D7FC8B1F88}" destId="{8CFD4599-763F-4D86-B783-EAA585353264}" srcOrd="1" destOrd="0" presId="urn:microsoft.com/office/officeart/2005/8/layout/default#1"/>
    <dgm:cxn modelId="{F1129307-E682-471F-9668-3C0506EE5FE9}" type="presParOf" srcId="{D89A1A1D-5C63-472B-AB36-A9D7FC8B1F88}" destId="{BE7B9994-6AB0-42E4-8A40-832165CAAE20}" srcOrd="2" destOrd="0" presId="urn:microsoft.com/office/officeart/2005/8/layout/default#1"/>
    <dgm:cxn modelId="{A014B1E1-5BFF-45BD-BFCC-92C87994F8B3}" type="presParOf" srcId="{D89A1A1D-5C63-472B-AB36-A9D7FC8B1F88}" destId="{FAE8DFEC-1A48-4599-B4C9-4ECF3606CB11}" srcOrd="3" destOrd="0" presId="urn:microsoft.com/office/officeart/2005/8/layout/default#1"/>
    <dgm:cxn modelId="{773D3E44-65F2-43DF-B685-B3142D094228}" type="presParOf" srcId="{D89A1A1D-5C63-472B-AB36-A9D7FC8B1F88}" destId="{9DE06C7C-A271-404B-B791-05A0C75D6D27}" srcOrd="4" destOrd="0" presId="urn:microsoft.com/office/officeart/2005/8/layout/default#1"/>
    <dgm:cxn modelId="{DECDDBBB-18A6-442E-885A-3BD420D533CF}" type="presParOf" srcId="{D89A1A1D-5C63-472B-AB36-A9D7FC8B1F88}" destId="{ED7B96E7-373E-4E99-814A-8476316FB318}" srcOrd="5" destOrd="0" presId="urn:microsoft.com/office/officeart/2005/8/layout/default#1"/>
    <dgm:cxn modelId="{628553B0-B47A-489A-92AB-140636752837}" type="presParOf" srcId="{D89A1A1D-5C63-472B-AB36-A9D7FC8B1F88}" destId="{8728E709-14C1-4738-B559-8B21936E218D}" srcOrd="6" destOrd="0" presId="urn:microsoft.com/office/officeart/2005/8/layout/default#1"/>
    <dgm:cxn modelId="{0F8F5E33-A7BF-40D4-A49D-BF2151C52CC9}" type="presParOf" srcId="{D89A1A1D-5C63-472B-AB36-A9D7FC8B1F88}" destId="{E01BAFA5-AA68-46A9-8DBB-9A0D807F1134}" srcOrd="7" destOrd="0" presId="urn:microsoft.com/office/officeart/2005/8/layout/default#1"/>
    <dgm:cxn modelId="{31BC28CF-9CA6-415E-BE35-7D2C88FBCCA9}" type="presParOf" srcId="{D89A1A1D-5C63-472B-AB36-A9D7FC8B1F88}" destId="{B531CF16-F2B4-4132-A0E4-7360A165AC1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8E91-4851-490B-8C54-ED6C4A822842}">
      <dsp:nvSpPr>
        <dsp:cNvPr id="0" name=""/>
        <dsp:cNvSpPr/>
      </dsp:nvSpPr>
      <dsp:spPr>
        <a:xfrm rot="5400000">
          <a:off x="-370215" y="371339"/>
          <a:ext cx="2468102" cy="1727671"/>
        </a:xfrm>
        <a:prstGeom prst="chevr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2014-2015</a:t>
          </a:r>
          <a:endParaRPr lang="tr-TR" sz="3000" kern="1200" dirty="0"/>
        </a:p>
      </dsp:txBody>
      <dsp:txXfrm rot="-5400000">
        <a:off x="1" y="864960"/>
        <a:ext cx="1727671" cy="740431"/>
      </dsp:txXfrm>
    </dsp:sp>
    <dsp:sp modelId="{4740445A-5DA6-4C57-AA99-572ADC5C098B}">
      <dsp:nvSpPr>
        <dsp:cNvPr id="0" name=""/>
        <dsp:cNvSpPr/>
      </dsp:nvSpPr>
      <dsp:spPr>
        <a:xfrm rot="5400000">
          <a:off x="2829214" y="-1100418"/>
          <a:ext cx="1604266" cy="3807351"/>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BAŞVURU SAYISI 	: 9</a:t>
          </a:r>
          <a:endParaRPr lang="tr-TR" sz="2200" kern="1200" dirty="0"/>
        </a:p>
        <a:p>
          <a:pPr marL="228600" lvl="1" indent="-228600" algn="l" defTabSz="977900">
            <a:lnSpc>
              <a:spcPct val="90000"/>
            </a:lnSpc>
            <a:spcBef>
              <a:spcPct val="0"/>
            </a:spcBef>
            <a:spcAft>
              <a:spcPct val="15000"/>
            </a:spcAft>
            <a:buChar char="••"/>
          </a:pPr>
          <a:r>
            <a:rPr lang="tr-TR" sz="2200" kern="1200" dirty="0" smtClean="0"/>
            <a:t>SAHAYA KALAN  	: 4</a:t>
          </a:r>
          <a:endParaRPr lang="tr-TR" sz="2200" kern="1200" dirty="0"/>
        </a:p>
        <a:p>
          <a:pPr marL="228600" lvl="1" indent="-228600" algn="l" defTabSz="977900">
            <a:lnSpc>
              <a:spcPct val="90000"/>
            </a:lnSpc>
            <a:spcBef>
              <a:spcPct val="0"/>
            </a:spcBef>
            <a:spcAft>
              <a:spcPct val="15000"/>
            </a:spcAft>
            <a:buChar char="••"/>
          </a:pPr>
          <a:r>
            <a:rPr lang="tr-TR" sz="2200" kern="1200" dirty="0" smtClean="0"/>
            <a:t>BÖLGESEL ÖDÜL ALAN 	: 3</a:t>
          </a:r>
          <a:endParaRPr lang="tr-TR" sz="2200" kern="1200" dirty="0"/>
        </a:p>
        <a:p>
          <a:pPr marL="228600" lvl="1" indent="-228600" algn="l" defTabSz="977900">
            <a:lnSpc>
              <a:spcPct val="90000"/>
            </a:lnSpc>
            <a:spcBef>
              <a:spcPct val="0"/>
            </a:spcBef>
            <a:spcAft>
              <a:spcPct val="15000"/>
            </a:spcAft>
            <a:buChar char="••"/>
          </a:pPr>
          <a:r>
            <a:rPr lang="tr-TR" sz="2200" kern="1200" dirty="0" smtClean="0"/>
            <a:t>TÜRKİYE FİNALİ	: 0</a:t>
          </a:r>
          <a:endParaRPr lang="tr-TR" sz="2200" kern="1200" dirty="0"/>
        </a:p>
      </dsp:txBody>
      <dsp:txXfrm rot="-5400000">
        <a:off x="1727672" y="79438"/>
        <a:ext cx="3729037" cy="1447638"/>
      </dsp:txXfrm>
    </dsp:sp>
    <dsp:sp modelId="{479662A9-7E1C-4449-ADF1-45FD0F48C7F7}">
      <dsp:nvSpPr>
        <dsp:cNvPr id="0" name=""/>
        <dsp:cNvSpPr/>
      </dsp:nvSpPr>
      <dsp:spPr>
        <a:xfrm rot="5400000">
          <a:off x="-370215" y="2555384"/>
          <a:ext cx="2468102" cy="1727671"/>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2015-2016</a:t>
          </a:r>
          <a:endParaRPr lang="tr-TR" sz="3000" kern="1200" dirty="0"/>
        </a:p>
      </dsp:txBody>
      <dsp:txXfrm rot="-5400000">
        <a:off x="1" y="3049005"/>
        <a:ext cx="1727671" cy="740431"/>
      </dsp:txXfrm>
    </dsp:sp>
    <dsp:sp modelId="{2CC59BDA-975C-405F-B7E6-E4247688B859}">
      <dsp:nvSpPr>
        <dsp:cNvPr id="0" name=""/>
        <dsp:cNvSpPr/>
      </dsp:nvSpPr>
      <dsp:spPr>
        <a:xfrm rot="5400000">
          <a:off x="2829214" y="1083626"/>
          <a:ext cx="1604266" cy="3807351"/>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BAŞVURU SAYISI 	: 298</a:t>
          </a:r>
          <a:endParaRPr lang="tr-TR" sz="2200" kern="1200" dirty="0"/>
        </a:p>
        <a:p>
          <a:pPr marL="228600" lvl="1" indent="-228600" algn="l" defTabSz="977900">
            <a:lnSpc>
              <a:spcPct val="90000"/>
            </a:lnSpc>
            <a:spcBef>
              <a:spcPct val="0"/>
            </a:spcBef>
            <a:spcAft>
              <a:spcPct val="15000"/>
            </a:spcAft>
            <a:buChar char="••"/>
          </a:pPr>
          <a:r>
            <a:rPr lang="tr-TR" sz="2200" kern="1200" dirty="0" smtClean="0"/>
            <a:t>SAHAYA KALAN  	: 9</a:t>
          </a:r>
          <a:endParaRPr lang="tr-TR" sz="2200" kern="1200" dirty="0"/>
        </a:p>
        <a:p>
          <a:pPr marL="228600" lvl="1" indent="-228600" algn="l" defTabSz="977900">
            <a:lnSpc>
              <a:spcPct val="90000"/>
            </a:lnSpc>
            <a:spcBef>
              <a:spcPct val="0"/>
            </a:spcBef>
            <a:spcAft>
              <a:spcPct val="15000"/>
            </a:spcAft>
            <a:buChar char="••"/>
          </a:pPr>
          <a:r>
            <a:rPr lang="tr-TR" sz="2200" kern="1200" dirty="0" smtClean="0"/>
            <a:t>BÖLGESEL ÖDÜL ALAN 	: ……</a:t>
          </a:r>
          <a:endParaRPr lang="tr-TR" sz="2200" kern="1200" dirty="0"/>
        </a:p>
        <a:p>
          <a:pPr marL="228600" lvl="1" indent="-228600" algn="l" defTabSz="977900">
            <a:lnSpc>
              <a:spcPct val="90000"/>
            </a:lnSpc>
            <a:spcBef>
              <a:spcPct val="0"/>
            </a:spcBef>
            <a:spcAft>
              <a:spcPct val="15000"/>
            </a:spcAft>
            <a:buChar char="••"/>
          </a:pPr>
          <a:r>
            <a:rPr lang="tr-TR" sz="2200" kern="1200" dirty="0" smtClean="0"/>
            <a:t>TÜRKİYE FİNALİ	: ……</a:t>
          </a:r>
          <a:endParaRPr lang="tr-TR" sz="2200" kern="1200" dirty="0"/>
        </a:p>
      </dsp:txBody>
      <dsp:txXfrm rot="-5400000">
        <a:off x="1727672" y="2263482"/>
        <a:ext cx="3729037" cy="1447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AA91-2E48-4BC9-A8E7-CB83F8BC3F9F}">
      <dsp:nvSpPr>
        <dsp:cNvPr id="0" name=""/>
        <dsp:cNvSpPr/>
      </dsp:nvSpPr>
      <dsp:spPr>
        <a:xfrm>
          <a:off x="0" y="129943"/>
          <a:ext cx="2680407" cy="160824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i="0" kern="1200" dirty="0" smtClean="0">
              <a:solidFill>
                <a:schemeClr val="tx1"/>
              </a:solidFill>
            </a:rPr>
            <a:t>Öğretim Yöntem ve Teknikleri </a:t>
          </a:r>
          <a:endParaRPr lang="tr-TR" sz="2900" b="1" i="0" kern="1200" dirty="0">
            <a:solidFill>
              <a:schemeClr val="tx1"/>
            </a:solidFill>
          </a:endParaRPr>
        </a:p>
      </dsp:txBody>
      <dsp:txXfrm>
        <a:off x="0" y="129943"/>
        <a:ext cx="2680407" cy="1608244"/>
      </dsp:txXfrm>
    </dsp:sp>
    <dsp:sp modelId="{BE7B9994-6AB0-42E4-8A40-832165CAAE20}">
      <dsp:nvSpPr>
        <dsp:cNvPr id="0" name=""/>
        <dsp:cNvSpPr/>
      </dsp:nvSpPr>
      <dsp:spPr>
        <a:xfrm>
          <a:off x="2948448" y="129943"/>
          <a:ext cx="2680407" cy="1608244"/>
        </a:xfrm>
        <a:prstGeom prst="rect">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i="0" kern="1200" smtClean="0">
              <a:solidFill>
                <a:schemeClr val="tx1"/>
              </a:solidFill>
            </a:rPr>
            <a:t>Bilimsel ve Teknolojik Faaliyetler</a:t>
          </a:r>
          <a:endParaRPr lang="tr-TR" sz="2900" b="1" i="0" kern="1200" dirty="0">
            <a:solidFill>
              <a:schemeClr val="tx1"/>
            </a:solidFill>
          </a:endParaRPr>
        </a:p>
      </dsp:txBody>
      <dsp:txXfrm>
        <a:off x="2948448" y="129943"/>
        <a:ext cx="2680407" cy="1608244"/>
      </dsp:txXfrm>
    </dsp:sp>
    <dsp:sp modelId="{9DE06C7C-A271-404B-B791-05A0C75D6D27}">
      <dsp:nvSpPr>
        <dsp:cNvPr id="0" name=""/>
        <dsp:cNvSpPr/>
      </dsp:nvSpPr>
      <dsp:spPr>
        <a:xfrm>
          <a:off x="5896896" y="129943"/>
          <a:ext cx="2680407" cy="1608244"/>
        </a:xfrm>
        <a:prstGeom prst="rect">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i="0" kern="1200" smtClean="0">
              <a:solidFill>
                <a:schemeClr val="tx1"/>
              </a:solidFill>
            </a:rPr>
            <a:t>Kurumsal Kapasitenin Geliştirilmesi</a:t>
          </a:r>
          <a:endParaRPr lang="tr-TR" sz="2900" b="1" i="0" kern="1200" dirty="0">
            <a:solidFill>
              <a:schemeClr val="tx1"/>
            </a:solidFill>
          </a:endParaRPr>
        </a:p>
      </dsp:txBody>
      <dsp:txXfrm>
        <a:off x="5896896" y="129943"/>
        <a:ext cx="2680407" cy="1608244"/>
      </dsp:txXfrm>
    </dsp:sp>
    <dsp:sp modelId="{8728E709-14C1-4738-B559-8B21936E218D}">
      <dsp:nvSpPr>
        <dsp:cNvPr id="0" name=""/>
        <dsp:cNvSpPr/>
      </dsp:nvSpPr>
      <dsp:spPr>
        <a:xfrm>
          <a:off x="1277951" y="2006228"/>
          <a:ext cx="2680407" cy="1608244"/>
        </a:xfrm>
        <a:prstGeom prst="rect">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i="0" kern="1200" smtClean="0">
              <a:solidFill>
                <a:schemeClr val="tx1"/>
              </a:solidFill>
            </a:rPr>
            <a:t>Eğitim Öğretime Erişim ve Yönlendirme</a:t>
          </a:r>
          <a:endParaRPr lang="tr-TR" sz="2900" b="1" i="0" kern="1200" dirty="0">
            <a:solidFill>
              <a:schemeClr val="tx1"/>
            </a:solidFill>
          </a:endParaRPr>
        </a:p>
      </dsp:txBody>
      <dsp:txXfrm>
        <a:off x="1277951" y="2006228"/>
        <a:ext cx="2680407" cy="1608244"/>
      </dsp:txXfrm>
    </dsp:sp>
    <dsp:sp modelId="{B531CF16-F2B4-4132-A0E4-7360A165AC16}">
      <dsp:nvSpPr>
        <dsp:cNvPr id="0" name=""/>
        <dsp:cNvSpPr/>
      </dsp:nvSpPr>
      <dsp:spPr>
        <a:xfrm>
          <a:off x="4226399" y="2006228"/>
          <a:ext cx="3072953" cy="1608244"/>
        </a:xfrm>
        <a:prstGeom prst="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i="0" kern="1200" dirty="0" smtClean="0">
              <a:solidFill>
                <a:schemeClr val="bg1"/>
              </a:solidFill>
            </a:rPr>
            <a:t>Olumlu Tutum ve Davranışların Geliştirilmesi</a:t>
          </a:r>
          <a:endParaRPr lang="tr-TR" sz="2900" b="1" i="0" kern="1200" dirty="0">
            <a:solidFill>
              <a:schemeClr val="bg1"/>
            </a:solidFill>
          </a:endParaRPr>
        </a:p>
      </dsp:txBody>
      <dsp:txXfrm>
        <a:off x="4226399" y="2006228"/>
        <a:ext cx="3072953" cy="16082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DBD799B-BCDB-4C09-B82F-F513772D0341}" type="datetimeFigureOut">
              <a:rPr lang="tr-TR" smtClean="0"/>
              <a:t>11.11.2016</a:t>
            </a:fld>
            <a:endParaRPr lang="tr-TR"/>
          </a:p>
        </p:txBody>
      </p:sp>
      <p:sp>
        <p:nvSpPr>
          <p:cNvPr id="6" name="Slide Number Placeholder 5"/>
          <p:cNvSpPr>
            <a:spLocks noGrp="1"/>
          </p:cNvSpPr>
          <p:nvPr>
            <p:ph type="sldNum" sz="quarter" idx="12"/>
          </p:nvPr>
        </p:nvSpPr>
        <p:spPr/>
        <p:txBody>
          <a:bodyPr/>
          <a:lstStyle/>
          <a:p>
            <a:fld id="{91B24E45-D9E0-4103-80F8-282E942C7D56}" type="slidenum">
              <a:rPr lang="tr-TR" smtClean="0"/>
              <a:t>‹#›</a:t>
            </a:fld>
            <a:endParaRPr lang="tr-TR"/>
          </a:p>
        </p:txBody>
      </p:sp>
      <p:sp>
        <p:nvSpPr>
          <p:cNvPr id="7" name="Metin kutusu 6"/>
          <p:cNvSpPr txBox="1"/>
          <p:nvPr userDrawn="1"/>
        </p:nvSpPr>
        <p:spPr>
          <a:xfrm>
            <a:off x="3607419" y="6433068"/>
            <a:ext cx="1929161" cy="369332"/>
          </a:xfrm>
          <a:prstGeom prst="rect">
            <a:avLst/>
          </a:prstGeom>
          <a:noFill/>
        </p:spPr>
        <p:txBody>
          <a:bodyPr wrap="square" rtlCol="0">
            <a:spAutoFit/>
          </a:bodyPr>
          <a:lstStyle/>
          <a:p>
            <a:pPr algn="ctr"/>
            <a:fld id="{9C17C25E-DB72-484B-B473-FD351C550FF4}" type="slidenum">
              <a:rPr lang="tr-TR" smtClean="0">
                <a:solidFill>
                  <a:schemeClr val="bg1"/>
                </a:solidFill>
              </a:rPr>
              <a:pPr algn="ctr"/>
              <a:t>‹#›</a:t>
            </a:fld>
            <a:r>
              <a:rPr lang="tr-TR" dirty="0" smtClean="0">
                <a:solidFill>
                  <a:schemeClr val="bg1"/>
                </a:solidFill>
              </a:rPr>
              <a:t> / Sayfa</a:t>
            </a:r>
            <a:r>
              <a:rPr lang="tr-TR" baseline="0" dirty="0" smtClean="0">
                <a:solidFill>
                  <a:schemeClr val="bg1"/>
                </a:solidFill>
              </a:rPr>
              <a:t> 28</a:t>
            </a:r>
            <a:endParaRPr lang="tr-TR" dirty="0">
              <a:solidFill>
                <a:schemeClr val="bg1"/>
              </a:solidFill>
            </a:endParaRPr>
          </a:p>
        </p:txBody>
      </p:sp>
    </p:spTree>
    <p:extLst>
      <p:ext uri="{BB962C8B-B14F-4D97-AF65-F5344CB8AC3E}">
        <p14:creationId xmlns:p14="http://schemas.microsoft.com/office/powerpoint/2010/main" val="1120261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BD799B-BCDB-4C09-B82F-F513772D0341}"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3946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BD799B-BCDB-4C09-B82F-F513772D0341}"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92573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BD799B-BCDB-4C09-B82F-F513772D0341}"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293234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DBD799B-BCDB-4C09-B82F-F513772D0341}"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37577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DBD799B-BCDB-4C09-B82F-F513772D0341}" type="datetimeFigureOut">
              <a:rPr lang="tr-TR" smtClean="0"/>
              <a:t>11.11.2016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404700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DBD799B-BCDB-4C09-B82F-F513772D0341}" type="datetimeFigureOut">
              <a:rPr lang="tr-TR" smtClean="0"/>
              <a:t>11.11.2016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368523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DBD799B-BCDB-4C09-B82F-F513772D0341}" type="datetimeFigureOut">
              <a:rPr lang="tr-TR" smtClean="0"/>
              <a:t>11.11.2016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424526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D799B-BCDB-4C09-B82F-F513772D0341}" type="datetimeFigureOut">
              <a:rPr lang="tr-TR" smtClean="0"/>
              <a:t>11.11.2016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428014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DBD799B-BCDB-4C09-B82F-F513772D0341}" type="datetimeFigureOut">
              <a:rPr lang="tr-TR" smtClean="0"/>
              <a:t>11.11.2016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122944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DBD799B-BCDB-4C09-B82F-F513772D0341}" type="datetimeFigureOut">
              <a:rPr lang="tr-TR" smtClean="0"/>
              <a:t>11.11.2016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B24E45-D9E0-4103-80F8-282E942C7D56}" type="slidenum">
              <a:rPr lang="tr-TR" smtClean="0"/>
              <a:t>‹#›</a:t>
            </a:fld>
            <a:endParaRPr lang="tr-TR"/>
          </a:p>
        </p:txBody>
      </p:sp>
    </p:spTree>
    <p:extLst>
      <p:ext uri="{BB962C8B-B14F-4D97-AF65-F5344CB8AC3E}">
        <p14:creationId xmlns:p14="http://schemas.microsoft.com/office/powerpoint/2010/main" val="32771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D799B-BCDB-4C09-B82F-F513772D0341}" type="datetimeFigureOut">
              <a:rPr lang="tr-TR" smtClean="0"/>
              <a:t>11.11.2016</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24E45-D9E0-4103-80F8-282E942C7D56}" type="slidenum">
              <a:rPr lang="tr-TR" smtClean="0"/>
              <a:t>‹#›</a:t>
            </a:fld>
            <a:endParaRPr lang="tr-TR"/>
          </a:p>
        </p:txBody>
      </p:sp>
    </p:spTree>
    <p:extLst>
      <p:ext uri="{BB962C8B-B14F-4D97-AF65-F5344CB8AC3E}">
        <p14:creationId xmlns:p14="http://schemas.microsoft.com/office/powerpoint/2010/main" val="87476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Metin kutusu 1"/>
          <p:cNvSpPr txBox="1">
            <a:spLocks noChangeArrowheads="1"/>
          </p:cNvSpPr>
          <p:nvPr/>
        </p:nvSpPr>
        <p:spPr bwMode="auto">
          <a:xfrm>
            <a:off x="99152" y="2533674"/>
            <a:ext cx="9044848" cy="199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sz="4400" b="1" dirty="0">
                <a:solidFill>
                  <a:schemeClr val="bg1"/>
                </a:solidFill>
              </a:rPr>
              <a:t>EĞİTİM VE ÖĞRETİMDE YENİLİKÇİLİK ÖDÜLLERİ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2" y="4798014"/>
            <a:ext cx="3039794" cy="1955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474" y="190661"/>
            <a:ext cx="1943289" cy="1930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2 İçerik Yer Tutucusu"/>
          <p:cNvSpPr txBox="1">
            <a:spLocks/>
          </p:cNvSpPr>
          <p:nvPr/>
        </p:nvSpPr>
        <p:spPr>
          <a:xfrm>
            <a:off x="6125377" y="6338070"/>
            <a:ext cx="2992335" cy="41527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tr-TR" altLang="tr-TR" b="1" dirty="0" smtClean="0">
                <a:solidFill>
                  <a:schemeClr val="bg1"/>
                </a:solidFill>
                <a:latin typeface="Constantia" panose="02030602050306030303" pitchFamily="18" charset="0"/>
              </a:rPr>
              <a:t>ERKAN ÇUHADAR</a:t>
            </a:r>
          </a:p>
        </p:txBody>
      </p:sp>
    </p:spTree>
    <p:extLst>
      <p:ext uri="{BB962C8B-B14F-4D97-AF65-F5344CB8AC3E}">
        <p14:creationId xmlns:p14="http://schemas.microsoft.com/office/powerpoint/2010/main" val="1563430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88135" y="1377107"/>
            <a:ext cx="8967729" cy="5045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mj-lt"/>
              <a:buAutoNum type="alphaLcPeriod"/>
              <a:defRPr/>
            </a:pPr>
            <a:r>
              <a:rPr lang="tr-TR" sz="2200" dirty="0" smtClean="0"/>
              <a:t>Rapor metni, Ek-1'deki formata uygun, açık ve anlaşılır bir Türkçe ile en fazla 8 sayfa ve 3 MB boyutunda olacaktır. (Times New Roman, 11 punto, 1,15 satır aralığı)</a:t>
            </a:r>
          </a:p>
          <a:p>
            <a:pPr marL="457200" indent="-457200" algn="just">
              <a:lnSpc>
                <a:spcPct val="150000"/>
              </a:lnSpc>
              <a:buFont typeface="+mj-lt"/>
              <a:buAutoNum type="alphaLcPeriod"/>
              <a:defRPr/>
            </a:pPr>
            <a:r>
              <a:rPr lang="tr-TR" sz="2200" dirty="0" smtClean="0"/>
              <a:t>Çalışma; özgün, etik değerlere uygun, alıntılardan ve birbirini tekrarlayan projelerden uzak </a:t>
            </a:r>
            <a:r>
              <a:rPr lang="tr-TR" sz="2200" b="1" dirty="0" smtClean="0">
                <a:solidFill>
                  <a:srgbClr val="0070C0"/>
                </a:solidFill>
              </a:rPr>
              <a:t>yenilikçi düşünmeyi destekler </a:t>
            </a:r>
            <a:r>
              <a:rPr lang="tr-TR" sz="2200" dirty="0" smtClean="0"/>
              <a:t>şekilde olacaktır.</a:t>
            </a:r>
          </a:p>
          <a:p>
            <a:pPr marL="457200" indent="-457200" algn="just">
              <a:lnSpc>
                <a:spcPct val="150000"/>
              </a:lnSpc>
              <a:buFont typeface="+mj-lt"/>
              <a:buAutoNum type="alphaLcPeriod"/>
              <a:defRPr/>
            </a:pPr>
            <a:r>
              <a:rPr lang="tr-TR" sz="2200" dirty="0" smtClean="0"/>
              <a:t>Kurumsal başvuru çalışma ekibi </a:t>
            </a:r>
            <a:r>
              <a:rPr lang="tr-TR" sz="2200" b="1" dirty="0" smtClean="0">
                <a:solidFill>
                  <a:srgbClr val="0070C0"/>
                </a:solidFill>
              </a:rPr>
              <a:t>en fazla 5 kişiden </a:t>
            </a:r>
            <a:r>
              <a:rPr lang="tr-TR" sz="2200" dirty="0" smtClean="0"/>
              <a:t>oluşacaktır.</a:t>
            </a:r>
          </a:p>
          <a:p>
            <a:pPr marL="457200" indent="-457200" algn="just">
              <a:lnSpc>
                <a:spcPct val="150000"/>
              </a:lnSpc>
              <a:buFont typeface="+mj-lt"/>
              <a:buAutoNum type="alphaLcPeriod"/>
              <a:defRPr/>
            </a:pPr>
            <a:r>
              <a:rPr lang="tr-TR" sz="2200" dirty="0" smtClean="0"/>
              <a:t> Kurumsal başvurularda </a:t>
            </a:r>
            <a:r>
              <a:rPr lang="tr-TR" sz="2200" b="1" dirty="0" smtClean="0">
                <a:solidFill>
                  <a:srgbClr val="FF0000"/>
                </a:solidFill>
              </a:rPr>
              <a:t>ekip üyelerinden bazıları</a:t>
            </a:r>
            <a:r>
              <a:rPr lang="tr-TR" sz="2200" dirty="0" smtClean="0"/>
              <a:t>, </a:t>
            </a:r>
            <a:r>
              <a:rPr lang="tr-TR" sz="2200" b="1" dirty="0" smtClean="0">
                <a:solidFill>
                  <a:srgbClr val="0070C0"/>
                </a:solidFill>
              </a:rPr>
              <a:t>kurum personeli veya öğrenci olmayabilir</a:t>
            </a:r>
            <a:r>
              <a:rPr lang="tr-TR" sz="2200" dirty="0" smtClean="0"/>
              <a:t>. </a:t>
            </a:r>
            <a:r>
              <a:rPr lang="tr-TR" sz="2200" b="1" dirty="0" smtClean="0">
                <a:solidFill>
                  <a:srgbClr val="FF0000"/>
                </a:solidFill>
              </a:rPr>
              <a:t>Bir kurum, </a:t>
            </a:r>
            <a:r>
              <a:rPr lang="tr-TR" sz="2200" dirty="0" smtClean="0"/>
              <a:t>her kategoriden </a:t>
            </a:r>
            <a:r>
              <a:rPr lang="tr-TR" sz="2200" b="1" dirty="0" smtClean="0">
                <a:solidFill>
                  <a:srgbClr val="0070C0"/>
                </a:solidFill>
              </a:rPr>
              <a:t>yalnız bir başvuru</a:t>
            </a:r>
            <a:r>
              <a:rPr lang="tr-TR" sz="2200" dirty="0" smtClean="0"/>
              <a:t> yapabilecektir.</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7789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410159"/>
            <a:ext cx="9144000" cy="49465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Tahoma" panose="020B0604030504040204" pitchFamily="34" charset="0"/>
              <a:buAutoNum type="alphaLcParenR" startAt="5"/>
            </a:pPr>
            <a:r>
              <a:rPr lang="tr-TR" altLang="tr-TR" sz="2200" b="1" dirty="0" smtClean="0">
                <a:solidFill>
                  <a:srgbClr val="FF0000"/>
                </a:solidFill>
              </a:rPr>
              <a:t>Bir kişi</a:t>
            </a:r>
            <a:r>
              <a:rPr lang="tr-TR" altLang="tr-TR" sz="2200" dirty="0" smtClean="0"/>
              <a:t>, her kategoriden  </a:t>
            </a:r>
            <a:r>
              <a:rPr lang="tr-TR" altLang="tr-TR" sz="2200" b="1" dirty="0" smtClean="0">
                <a:solidFill>
                  <a:srgbClr val="0070C0"/>
                </a:solidFill>
              </a:rPr>
              <a:t>yalnız bir başvuru </a:t>
            </a:r>
            <a:r>
              <a:rPr lang="tr-TR" altLang="tr-TR" sz="2200" dirty="0" smtClean="0"/>
              <a:t>yapabilecektir.</a:t>
            </a:r>
          </a:p>
          <a:p>
            <a:pPr marL="457200" indent="-457200" algn="just">
              <a:lnSpc>
                <a:spcPct val="150000"/>
              </a:lnSpc>
              <a:buFont typeface="Tahoma" panose="020B0604030504040204" pitchFamily="34" charset="0"/>
              <a:buAutoNum type="alphaLcParenR" startAt="5"/>
            </a:pPr>
            <a:r>
              <a:rPr lang="tr-TR" altLang="tr-TR" sz="2200" dirty="0" smtClean="0"/>
              <a:t>Kurumsal başvuruda </a:t>
            </a:r>
            <a:r>
              <a:rPr lang="tr-TR" altLang="tr-TR" sz="2200" b="1" dirty="0" smtClean="0">
                <a:solidFill>
                  <a:srgbClr val="FF0000"/>
                </a:solidFill>
              </a:rPr>
              <a:t>bir kişi </a:t>
            </a:r>
            <a:r>
              <a:rPr lang="tr-TR" altLang="tr-TR" sz="2200" dirty="0" smtClean="0"/>
              <a:t>ekip üyesi olarak </a:t>
            </a:r>
            <a:r>
              <a:rPr lang="tr-TR" altLang="tr-TR" sz="2200" b="1" dirty="0" smtClean="0">
                <a:solidFill>
                  <a:srgbClr val="0070C0"/>
                </a:solidFill>
              </a:rPr>
              <a:t>yalnız bir çalışmada görev alabilecektir.</a:t>
            </a:r>
          </a:p>
          <a:p>
            <a:pPr marL="457200" indent="-457200" algn="just">
              <a:lnSpc>
                <a:spcPct val="150000"/>
              </a:lnSpc>
              <a:buFont typeface="Tahoma" panose="020B0604030504040204" pitchFamily="34" charset="0"/>
              <a:buAutoNum type="alphaLcParenR" startAt="5"/>
            </a:pPr>
            <a:r>
              <a:rPr lang="tr-TR" altLang="tr-TR" sz="2200" dirty="0" smtClean="0"/>
              <a:t>Kurumsal başvurularda </a:t>
            </a:r>
            <a:r>
              <a:rPr lang="tr-TR" altLang="tr-TR" sz="2200" b="1" dirty="0" smtClean="0">
                <a:solidFill>
                  <a:srgbClr val="00B050"/>
                </a:solidFill>
              </a:rPr>
              <a:t>il/ilçe milli eğitim müdürleri</a:t>
            </a:r>
            <a:r>
              <a:rPr lang="tr-TR" altLang="tr-TR" sz="2200" dirty="0" smtClean="0"/>
              <a:t>  ekip üyesi olarak belirtilmeyecektir. </a:t>
            </a:r>
          </a:p>
          <a:p>
            <a:pPr marL="457200" indent="-457200" algn="just">
              <a:lnSpc>
                <a:spcPct val="150000"/>
              </a:lnSpc>
              <a:buFont typeface="Tahoma" panose="020B0604030504040204" pitchFamily="34" charset="0"/>
              <a:buAutoNum type="alphaLcParenR" startAt="5"/>
            </a:pPr>
            <a:r>
              <a:rPr lang="tr-TR" altLang="tr-TR" sz="2200" b="1" dirty="0" smtClean="0">
                <a:solidFill>
                  <a:srgbClr val="C00000"/>
                </a:solidFill>
              </a:rPr>
              <a:t>Sonuçları alınmamış </a:t>
            </a:r>
            <a:r>
              <a:rPr lang="tr-TR" altLang="tr-TR" sz="2200" dirty="0" smtClean="0"/>
              <a:t>projeler değerlendirilmeyecektir.</a:t>
            </a:r>
          </a:p>
          <a:p>
            <a:pPr marL="457200" indent="-457200" algn="just">
              <a:lnSpc>
                <a:spcPct val="150000"/>
              </a:lnSpc>
              <a:buFont typeface="Tahoma" panose="020B0604030504040204" pitchFamily="34" charset="0"/>
              <a:buAutoNum type="alphaLcParenR" startAt="5"/>
            </a:pPr>
            <a:r>
              <a:rPr lang="tr-TR" altLang="tr-TR" sz="2200" dirty="0" smtClean="0">
                <a:solidFill>
                  <a:srgbClr val="FF0000"/>
                </a:solidFill>
              </a:rPr>
              <a:t>Bireysel başvuruda</a:t>
            </a:r>
            <a:r>
              <a:rPr lang="tr-TR" altLang="tr-TR" sz="2200" dirty="0" smtClean="0"/>
              <a:t>, çalışma ekibi oluşturulmayacaktır.</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28918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000"/>
                            </p:stCondLst>
                            <p:childTnLst>
                              <p:par>
                                <p:cTn id="39" presetID="15" presetClass="entr" presetSubtype="0"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399143"/>
            <a:ext cx="9144000" cy="50236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mj-lt"/>
              <a:buAutoNum type="alphaLcParenR" startAt="10"/>
              <a:defRPr/>
            </a:pPr>
            <a:r>
              <a:rPr lang="tr-TR" sz="2200" dirty="0" smtClean="0"/>
              <a:t>Başvuru sürecinde; çalışma ile ilgili tanıtım sunusu; çalışmanın hedef kitlesini ve  fayda/önemini ön plana çıkaran görüntülerin yer aldığı 3 </a:t>
            </a:r>
            <a:r>
              <a:rPr lang="tr-TR" sz="2200" dirty="0" err="1" smtClean="0"/>
              <a:t>dk</a:t>
            </a:r>
            <a:r>
              <a:rPr lang="tr-TR" sz="2200" dirty="0" smtClean="0"/>
              <a:t> ile sınırlı HD çözünürlük kalitesinde video hazırlanacak ve istenildiğinde  Bakanlığa gönderilecektir.</a:t>
            </a:r>
          </a:p>
          <a:p>
            <a:pPr marL="457200" indent="-457200" algn="just">
              <a:lnSpc>
                <a:spcPct val="150000"/>
              </a:lnSpc>
              <a:buFont typeface="+mj-lt"/>
              <a:buAutoNum type="alphaLcParenR" startAt="10"/>
              <a:defRPr/>
            </a:pPr>
            <a:r>
              <a:rPr lang="tr-TR" sz="2200" dirty="0" smtClean="0"/>
              <a:t>Rapor metninde ve raporda geçen görsellerde </a:t>
            </a:r>
            <a:r>
              <a:rPr lang="tr-TR" sz="2200" b="1" dirty="0" smtClean="0">
                <a:solidFill>
                  <a:srgbClr val="0070C0"/>
                </a:solidFill>
              </a:rPr>
              <a:t>kesinlikle il, ilçe, kurum, vali, kaymakam, müdür vb. kişi ya da kurumların isimleri belirtilmeyecektir.</a:t>
            </a:r>
            <a:r>
              <a:rPr lang="tr-TR" sz="2200" dirty="0" smtClean="0"/>
              <a:t> Aksi takdirde proje değerlendirme dışı bırakılacaktır. </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13593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410159"/>
            <a:ext cx="9144000" cy="49906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buFontTx/>
              <a:buNone/>
              <a:defRPr/>
            </a:pPr>
            <a:r>
              <a:rPr lang="tr-TR" sz="2200" b="1" dirty="0" smtClean="0"/>
              <a:t>Diğer hususlar;</a:t>
            </a:r>
          </a:p>
          <a:p>
            <a:pPr marL="457200" indent="-457200" algn="just">
              <a:lnSpc>
                <a:spcPct val="150000"/>
              </a:lnSpc>
              <a:buFont typeface="+mj-lt"/>
              <a:buAutoNum type="arabicPeriod"/>
              <a:defRPr/>
            </a:pPr>
            <a:r>
              <a:rPr lang="tr-TR" sz="2200" dirty="0" smtClean="0"/>
              <a:t>Başvuruda belirtilen kategoriye uymayan çalışmalar değerlendirmeye alınmayacaktır.</a:t>
            </a:r>
          </a:p>
          <a:p>
            <a:pPr marL="457200" indent="-457200" algn="just">
              <a:lnSpc>
                <a:spcPct val="150000"/>
              </a:lnSpc>
              <a:buFont typeface="+mj-lt"/>
              <a:buAutoNum type="arabicPeriod"/>
              <a:defRPr/>
            </a:pPr>
            <a:r>
              <a:rPr lang="tr-TR" sz="2200" dirty="0" smtClean="0"/>
              <a:t>Başkasına ait olduğu tespit edilen çalışmaların başvuru sahibi/ekip üyeleri bundan sonraki  yenilikçilik ödüllerine bireysel/kurumsal başvuru yapamayacaktır.</a:t>
            </a:r>
          </a:p>
          <a:p>
            <a:pPr marL="457200" indent="-457200" algn="just">
              <a:lnSpc>
                <a:spcPct val="150000"/>
              </a:lnSpc>
              <a:buFont typeface="+mj-lt"/>
              <a:buAutoNum type="arabicPeriod"/>
              <a:defRPr/>
            </a:pPr>
            <a:r>
              <a:rPr lang="tr-TR" sz="2200" dirty="0" smtClean="0"/>
              <a:t>Başvuru yapılmış çalışmanın daha önce herhangi bir yarışmada ödül almamış olması gerekmektedir. </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10265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399141"/>
            <a:ext cx="8893175" cy="499064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Tahoma" panose="020B0604030504040204" pitchFamily="34" charset="0"/>
              <a:buAutoNum type="arabicPeriod" startAt="4"/>
            </a:pPr>
            <a:r>
              <a:rPr lang="tr-TR" altLang="tr-TR" sz="2200" dirty="0" smtClean="0"/>
              <a:t>Çalışmanın 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Yönetmelik ile ilgili  disiplin mevzuatı gereğince işlem yapılır.</a:t>
            </a:r>
          </a:p>
          <a:p>
            <a:pPr marL="457200" indent="-457200" algn="just">
              <a:lnSpc>
                <a:spcPct val="150000"/>
              </a:lnSpc>
              <a:buFont typeface="Tahoma" panose="020B0604030504040204" pitchFamily="34" charset="0"/>
              <a:buAutoNum type="arabicPeriod" startAt="4"/>
            </a:pPr>
            <a:r>
              <a:rPr lang="tr-TR" altLang="tr-TR" sz="2200" dirty="0" smtClean="0"/>
              <a:t>Çalışmalar, önce Bakanlık değerlendiricileri tarafından </a:t>
            </a:r>
            <a:r>
              <a:rPr lang="tr-TR" altLang="tr-TR" sz="2200" b="1" dirty="0" smtClean="0">
                <a:solidFill>
                  <a:srgbClr val="0070C0"/>
                </a:solidFill>
              </a:rPr>
              <a:t>elektronik ortamda</a:t>
            </a:r>
            <a:r>
              <a:rPr lang="tr-TR" altLang="tr-TR" sz="2200" dirty="0" smtClean="0"/>
              <a:t>,  değerlendirilecektir. Daha sonra, çalışmaların yerinde görülmesi açısından </a:t>
            </a:r>
            <a:r>
              <a:rPr lang="tr-TR" altLang="tr-TR" sz="2200" b="1" dirty="0" smtClean="0">
                <a:solidFill>
                  <a:srgbClr val="FF0000"/>
                </a:solidFill>
              </a:rPr>
              <a:t>saha ziyaretleri </a:t>
            </a:r>
            <a:r>
              <a:rPr lang="tr-TR" altLang="tr-TR" sz="2200" dirty="0" smtClean="0"/>
              <a:t>gerçekleştirilerek saha ziyareti puanı ile ilk değerlendirme puanının </a:t>
            </a:r>
            <a:r>
              <a:rPr lang="tr-TR" altLang="tr-TR" sz="2200" b="1" dirty="0" smtClean="0">
                <a:solidFill>
                  <a:srgbClr val="00B050"/>
                </a:solidFill>
              </a:rPr>
              <a:t>aritmetik ortalaması </a:t>
            </a:r>
            <a:r>
              <a:rPr lang="tr-TR" altLang="tr-TR" sz="2200" dirty="0" smtClean="0"/>
              <a:t>alınarak ödüle esas puan belirlenecektir.</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26669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1000"/>
                                        <p:tgtEl>
                                          <p:spTgt spid="2">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366091"/>
            <a:ext cx="8893175" cy="50347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Tahoma" panose="020B0604030504040204" pitchFamily="34" charset="0"/>
              <a:buAutoNum type="arabicPeriod" startAt="6"/>
            </a:pPr>
            <a:r>
              <a:rPr lang="tr-TR" altLang="tr-TR" sz="2200" dirty="0" smtClean="0"/>
              <a:t>İstatistikî Bölge Birimleri Sınıflaması (İBBS) göz önüne alınarak bölge bazında yapılacak sıralamada,  puan barajının altında kalmamak şartıyla </a:t>
            </a:r>
            <a:r>
              <a:rPr lang="tr-TR" altLang="tr-TR" sz="2200" b="1" dirty="0" smtClean="0">
                <a:solidFill>
                  <a:srgbClr val="0070C0"/>
                </a:solidFill>
              </a:rPr>
              <a:t>her kategoride en yüksek puan alan </a:t>
            </a:r>
            <a:r>
              <a:rPr lang="tr-TR" altLang="tr-TR" sz="2200" dirty="0" smtClean="0"/>
              <a:t>Bakanlığımızca belirlenecek sayıda  çalışma </a:t>
            </a:r>
            <a:r>
              <a:rPr lang="tr-TR" altLang="tr-TR" sz="2200" b="1" dirty="0" smtClean="0">
                <a:solidFill>
                  <a:srgbClr val="FF0000"/>
                </a:solidFill>
              </a:rPr>
              <a:t>bölgesel ödül töreninde </a:t>
            </a:r>
            <a:r>
              <a:rPr lang="tr-TR" altLang="tr-TR" sz="2200" dirty="0" smtClean="0"/>
              <a:t>ödül almaya hak kazanacaktır. </a:t>
            </a:r>
          </a:p>
          <a:p>
            <a:pPr marL="457200" indent="-457200" algn="just">
              <a:lnSpc>
                <a:spcPct val="150000"/>
              </a:lnSpc>
              <a:buFont typeface="Tahoma" panose="020B0604030504040204" pitchFamily="34" charset="0"/>
              <a:buAutoNum type="arabicPeriod" startAt="6"/>
            </a:pPr>
            <a:r>
              <a:rPr lang="tr-TR" altLang="tr-TR" sz="2200" dirty="0" smtClean="0"/>
              <a:t>Bölge ödül törenleri; değerlendirmeler tamamlandıktan sonra ödül almaya hak kazanan  iller arasından Bakanlık tarafından belirlenecek illerde düzenlenecektir.</a:t>
            </a:r>
          </a:p>
          <a:p>
            <a:pPr marL="457200" indent="-457200" algn="just">
              <a:lnSpc>
                <a:spcPct val="150000"/>
              </a:lnSpc>
              <a:buFont typeface="Tahoma" panose="020B0604030504040204" pitchFamily="34" charset="0"/>
              <a:buAutoNum type="arabicPeriod" startAt="6"/>
            </a:pPr>
            <a:r>
              <a:rPr lang="tr-TR" altLang="tr-TR" sz="2200" dirty="0" smtClean="0"/>
              <a:t>Bölgelerde düzenlenecek ödül törenleri, il millî eğitim müdürlüklerince organize edilecektir.</a:t>
            </a:r>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31671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0" y="1399141"/>
            <a:ext cx="9144000" cy="488047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 typeface="Tahoma" panose="020B0604030504040204" pitchFamily="34" charset="0"/>
              <a:buAutoNum type="arabicPeriod" startAt="9"/>
            </a:pPr>
            <a:r>
              <a:rPr lang="tr-TR" altLang="tr-TR" sz="2100" smtClean="0"/>
              <a:t>Bakanlık Ödül Töreninde; bölgesel düzeyde ödül alan çalışmalar arasından </a:t>
            </a:r>
            <a:r>
              <a:rPr lang="tr-TR" altLang="tr-TR" sz="2100" b="1" smtClean="0">
                <a:solidFill>
                  <a:srgbClr val="0070C0"/>
                </a:solidFill>
              </a:rPr>
              <a:t>her kategoriden en yüksek puan alan çalışmalar </a:t>
            </a:r>
            <a:r>
              <a:rPr lang="tr-TR" altLang="tr-TR" sz="2100" smtClean="0"/>
              <a:t>Bakanlık Ödülü, Bölge Ödülü almış fakat beş çalışma içinde yer almayan en yüksek puan almış </a:t>
            </a:r>
            <a:r>
              <a:rPr lang="tr-TR" altLang="tr-TR" sz="2100" b="1" smtClean="0">
                <a:solidFill>
                  <a:srgbClr val="C00000"/>
                </a:solidFill>
              </a:rPr>
              <a:t>2 (iki) çalışma ise mansiyon </a:t>
            </a:r>
            <a:r>
              <a:rPr lang="tr-TR" altLang="tr-TR" sz="2100" smtClean="0"/>
              <a:t>ödül almaya hak kazanacaktır.</a:t>
            </a:r>
          </a:p>
          <a:p>
            <a:pPr marL="457200" indent="-457200" algn="just">
              <a:lnSpc>
                <a:spcPct val="150000"/>
              </a:lnSpc>
              <a:buFont typeface="Tahoma" panose="020B0604030504040204" pitchFamily="34" charset="0"/>
              <a:buAutoNum type="arabicPeriod" startAt="9"/>
            </a:pPr>
            <a:r>
              <a:rPr lang="tr-TR" altLang="tr-TR" sz="2100" smtClean="0"/>
              <a:t>Bölgesel ve Bakanlık ödül törenlerinde ödül almaya hak kazanan bireysel ve kurumsal başvuruların ait olduğu </a:t>
            </a:r>
            <a:r>
              <a:rPr lang="tr-TR" altLang="tr-TR" sz="2100" b="1" smtClean="0">
                <a:solidFill>
                  <a:srgbClr val="0070C0"/>
                </a:solidFill>
              </a:rPr>
              <a:t>il ve ilçe milli eğitim müdürleri </a:t>
            </a:r>
            <a:r>
              <a:rPr lang="tr-TR" altLang="tr-TR" sz="2100" smtClean="0"/>
              <a:t>ödüllendirilecektir.</a:t>
            </a:r>
          </a:p>
          <a:p>
            <a:pPr marL="457200" indent="-457200" algn="just">
              <a:lnSpc>
                <a:spcPct val="150000"/>
              </a:lnSpc>
              <a:buFont typeface="Tahoma" panose="020B0604030504040204" pitchFamily="34" charset="0"/>
              <a:buAutoNum type="arabicPeriod" startAt="9"/>
            </a:pPr>
            <a:r>
              <a:rPr lang="tr-TR" altLang="tr-TR" sz="2100" smtClean="0"/>
              <a:t>Bakanlık ödül töreninde ödül almaya hak kazanan bireysel çalışma sahipleri ile kurumsal başvuru ekip üyeleri; kurumsal başvuruda bulunmuş ve ödül almaya hak kazanmış il/ilçe milli eğitim  müdürlerine </a:t>
            </a:r>
            <a:r>
              <a:rPr lang="tr-TR" altLang="tr-TR" sz="2100" b="1" smtClean="0">
                <a:solidFill>
                  <a:srgbClr val="0070C0"/>
                </a:solidFill>
              </a:rPr>
              <a:t>Başarı Belgesi verilecektir</a:t>
            </a:r>
            <a:r>
              <a:rPr lang="tr-TR" altLang="tr-TR" sz="2100" smtClean="0"/>
              <a:t>.</a:t>
            </a:r>
            <a:endParaRPr lang="tr-TR" altLang="tr-TR" sz="2100" dirty="0" smtClean="0"/>
          </a:p>
        </p:txBody>
      </p:sp>
      <p:sp>
        <p:nvSpPr>
          <p:cNvPr id="3" name="1 Başlık"/>
          <p:cNvSpPr txBox="1">
            <a:spLocks/>
          </p:cNvSpPr>
          <p:nvPr/>
        </p:nvSpPr>
        <p:spPr>
          <a:xfrm>
            <a:off x="1042987" y="363557"/>
            <a:ext cx="6913562" cy="709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GENELGE 2016/6</a:t>
            </a:r>
            <a:endParaRPr lang="tr-TR" sz="3600" b="1" dirty="0">
              <a:solidFill>
                <a:schemeClr val="bg1"/>
              </a:solidFill>
            </a:endParaRPr>
          </a:p>
        </p:txBody>
      </p:sp>
    </p:spTree>
    <p:extLst>
      <p:ext uri="{BB962C8B-B14F-4D97-AF65-F5344CB8AC3E}">
        <p14:creationId xmlns:p14="http://schemas.microsoft.com/office/powerpoint/2010/main" val="28141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042988" y="220337"/>
            <a:ext cx="6913562" cy="908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5000" b="1" dirty="0" smtClean="0">
                <a:solidFill>
                  <a:schemeClr val="bg1"/>
                </a:solidFill>
              </a:rPr>
              <a:t>KATEGORİLER</a:t>
            </a:r>
            <a:endParaRPr lang="tr-TR" sz="5000" b="1" dirty="0">
              <a:solidFill>
                <a:schemeClr val="bg1"/>
              </a:solidFill>
            </a:endParaRPr>
          </a:p>
        </p:txBody>
      </p:sp>
      <p:graphicFrame>
        <p:nvGraphicFramePr>
          <p:cNvPr id="3" name="5 Diyagram"/>
          <p:cNvGraphicFramePr/>
          <p:nvPr>
            <p:extLst>
              <p:ext uri="{D42A27DB-BD31-4B8C-83A1-F6EECF244321}">
                <p14:modId xmlns:p14="http://schemas.microsoft.com/office/powerpoint/2010/main" val="3547820485"/>
              </p:ext>
            </p:extLst>
          </p:nvPr>
        </p:nvGraphicFramePr>
        <p:xfrm>
          <a:off x="467544" y="2137169"/>
          <a:ext cx="857730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8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graphicEl>
                                              <a:dgm id="{C8EEAA91-2E48-4BC9-A8E7-CB83F8BC3F9F}"/>
                                            </p:graphicEl>
                                          </p:spTgt>
                                        </p:tgtEl>
                                        <p:attrNameLst>
                                          <p:attrName>style.visibility</p:attrName>
                                        </p:attrNameLst>
                                      </p:cBhvr>
                                      <p:to>
                                        <p:strVal val="visible"/>
                                      </p:to>
                                    </p:set>
                                    <p:animEffect transition="in" filter="fade">
                                      <p:cBhvr>
                                        <p:cTn id="13" dur="1000"/>
                                        <p:tgtEl>
                                          <p:spTgt spid="3">
                                            <p:graphicEl>
                                              <a:dgm id="{C8EEAA91-2E48-4BC9-A8E7-CB83F8BC3F9F}"/>
                                            </p:graphicEl>
                                          </p:spTgt>
                                        </p:tgtEl>
                                      </p:cBhvr>
                                    </p:animEffect>
                                    <p:anim calcmode="lin" valueType="num">
                                      <p:cBhvr>
                                        <p:cTn id="14" dur="1000" fill="hold"/>
                                        <p:tgtEl>
                                          <p:spTgt spid="3">
                                            <p:graphicEl>
                                              <a:dgm id="{C8EEAA91-2E48-4BC9-A8E7-CB83F8BC3F9F}"/>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C8EEAA91-2E48-4BC9-A8E7-CB83F8BC3F9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graphicEl>
                                              <a:dgm id="{BE7B9994-6AB0-42E4-8A40-832165CAAE20}"/>
                                            </p:graphicEl>
                                          </p:spTgt>
                                        </p:tgtEl>
                                        <p:attrNameLst>
                                          <p:attrName>style.visibility</p:attrName>
                                        </p:attrNameLst>
                                      </p:cBhvr>
                                      <p:to>
                                        <p:strVal val="visible"/>
                                      </p:to>
                                    </p:set>
                                    <p:animEffect transition="in" filter="fade">
                                      <p:cBhvr>
                                        <p:cTn id="19" dur="1000"/>
                                        <p:tgtEl>
                                          <p:spTgt spid="3">
                                            <p:graphicEl>
                                              <a:dgm id="{BE7B9994-6AB0-42E4-8A40-832165CAAE20}"/>
                                            </p:graphicEl>
                                          </p:spTgt>
                                        </p:tgtEl>
                                      </p:cBhvr>
                                    </p:animEffect>
                                    <p:anim calcmode="lin" valueType="num">
                                      <p:cBhvr>
                                        <p:cTn id="20" dur="1000" fill="hold"/>
                                        <p:tgtEl>
                                          <p:spTgt spid="3">
                                            <p:graphicEl>
                                              <a:dgm id="{BE7B9994-6AB0-42E4-8A40-832165CAAE20}"/>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BE7B9994-6AB0-42E4-8A40-832165CAAE20}"/>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graphicEl>
                                              <a:dgm id="{9DE06C7C-A271-404B-B791-05A0C75D6D27}"/>
                                            </p:graphicEl>
                                          </p:spTgt>
                                        </p:tgtEl>
                                        <p:attrNameLst>
                                          <p:attrName>style.visibility</p:attrName>
                                        </p:attrNameLst>
                                      </p:cBhvr>
                                      <p:to>
                                        <p:strVal val="visible"/>
                                      </p:to>
                                    </p:set>
                                    <p:animEffect transition="in" filter="fade">
                                      <p:cBhvr>
                                        <p:cTn id="25" dur="1000"/>
                                        <p:tgtEl>
                                          <p:spTgt spid="3">
                                            <p:graphicEl>
                                              <a:dgm id="{9DE06C7C-A271-404B-B791-05A0C75D6D27}"/>
                                            </p:graphicEl>
                                          </p:spTgt>
                                        </p:tgtEl>
                                      </p:cBhvr>
                                    </p:animEffect>
                                    <p:anim calcmode="lin" valueType="num">
                                      <p:cBhvr>
                                        <p:cTn id="26" dur="1000" fill="hold"/>
                                        <p:tgtEl>
                                          <p:spTgt spid="3">
                                            <p:graphicEl>
                                              <a:dgm id="{9DE06C7C-A271-404B-B791-05A0C75D6D27}"/>
                                            </p:graphicEl>
                                          </p:spTgt>
                                        </p:tgtEl>
                                        <p:attrNameLst>
                                          <p:attrName>ppt_x</p:attrName>
                                        </p:attrNameLst>
                                      </p:cBhvr>
                                      <p:tavLst>
                                        <p:tav tm="0">
                                          <p:val>
                                            <p:strVal val="#ppt_x"/>
                                          </p:val>
                                        </p:tav>
                                        <p:tav tm="100000">
                                          <p:val>
                                            <p:strVal val="#ppt_x"/>
                                          </p:val>
                                        </p:tav>
                                      </p:tavLst>
                                    </p:anim>
                                    <p:anim calcmode="lin" valueType="num">
                                      <p:cBhvr>
                                        <p:cTn id="27" dur="1000" fill="hold"/>
                                        <p:tgtEl>
                                          <p:spTgt spid="3">
                                            <p:graphicEl>
                                              <a:dgm id="{9DE06C7C-A271-404B-B791-05A0C75D6D27}"/>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graphicEl>
                                              <a:dgm id="{8728E709-14C1-4738-B559-8B21936E218D}"/>
                                            </p:graphicEl>
                                          </p:spTgt>
                                        </p:tgtEl>
                                        <p:attrNameLst>
                                          <p:attrName>style.visibility</p:attrName>
                                        </p:attrNameLst>
                                      </p:cBhvr>
                                      <p:to>
                                        <p:strVal val="visible"/>
                                      </p:to>
                                    </p:set>
                                    <p:animEffect transition="in" filter="fade">
                                      <p:cBhvr>
                                        <p:cTn id="31" dur="1000"/>
                                        <p:tgtEl>
                                          <p:spTgt spid="3">
                                            <p:graphicEl>
                                              <a:dgm id="{8728E709-14C1-4738-B559-8B21936E218D}"/>
                                            </p:graphicEl>
                                          </p:spTgt>
                                        </p:tgtEl>
                                      </p:cBhvr>
                                    </p:animEffect>
                                    <p:anim calcmode="lin" valueType="num">
                                      <p:cBhvr>
                                        <p:cTn id="32" dur="1000" fill="hold"/>
                                        <p:tgtEl>
                                          <p:spTgt spid="3">
                                            <p:graphicEl>
                                              <a:dgm id="{8728E709-14C1-4738-B559-8B21936E218D}"/>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8728E709-14C1-4738-B559-8B21936E218D}"/>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graphicEl>
                                              <a:dgm id="{B531CF16-F2B4-4132-A0E4-7360A165AC16}"/>
                                            </p:graphicEl>
                                          </p:spTgt>
                                        </p:tgtEl>
                                        <p:attrNameLst>
                                          <p:attrName>style.visibility</p:attrName>
                                        </p:attrNameLst>
                                      </p:cBhvr>
                                      <p:to>
                                        <p:strVal val="visible"/>
                                      </p:to>
                                    </p:set>
                                    <p:animEffect transition="in" filter="fade">
                                      <p:cBhvr>
                                        <p:cTn id="37" dur="1000"/>
                                        <p:tgtEl>
                                          <p:spTgt spid="3">
                                            <p:graphicEl>
                                              <a:dgm id="{B531CF16-F2B4-4132-A0E4-7360A165AC16}"/>
                                            </p:graphicEl>
                                          </p:spTgt>
                                        </p:tgtEl>
                                      </p:cBhvr>
                                    </p:animEffect>
                                    <p:anim calcmode="lin" valueType="num">
                                      <p:cBhvr>
                                        <p:cTn id="38" dur="1000" fill="hold"/>
                                        <p:tgtEl>
                                          <p:spTgt spid="3">
                                            <p:graphicEl>
                                              <a:dgm id="{B531CF16-F2B4-4132-A0E4-7360A165AC16}"/>
                                            </p:graphicEl>
                                          </p:spTgt>
                                        </p:tgtEl>
                                        <p:attrNameLst>
                                          <p:attrName>ppt_x</p:attrName>
                                        </p:attrNameLst>
                                      </p:cBhvr>
                                      <p:tavLst>
                                        <p:tav tm="0">
                                          <p:val>
                                            <p:strVal val="#ppt_x"/>
                                          </p:val>
                                        </p:tav>
                                        <p:tav tm="100000">
                                          <p:val>
                                            <p:strVal val="#ppt_x"/>
                                          </p:val>
                                        </p:tav>
                                      </p:tavLst>
                                    </p:anim>
                                    <p:anim calcmode="lin" valueType="num">
                                      <p:cBhvr>
                                        <p:cTn id="39" dur="1000" fill="hold"/>
                                        <p:tgtEl>
                                          <p:spTgt spid="3">
                                            <p:graphicEl>
                                              <a:dgm id="{B531CF16-F2B4-4132-A0E4-7360A165AC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998921" y="209320"/>
            <a:ext cx="6913562" cy="9926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i="1" dirty="0" smtClean="0">
                <a:solidFill>
                  <a:schemeClr val="bg1"/>
                </a:solidFill>
              </a:rPr>
              <a:t>1.Kategori</a:t>
            </a:r>
            <a:r>
              <a:rPr lang="tr-TR" sz="3000" b="1" dirty="0" smtClean="0">
                <a:solidFill>
                  <a:schemeClr val="bg1"/>
                </a:solidFill>
              </a:rPr>
              <a:t/>
            </a:r>
            <a:br>
              <a:rPr lang="tr-TR" sz="3000" b="1" dirty="0" smtClean="0">
                <a:solidFill>
                  <a:schemeClr val="bg1"/>
                </a:solidFill>
              </a:rPr>
            </a:br>
            <a:r>
              <a:rPr lang="tr-TR" sz="3000" b="1" i="1" dirty="0" smtClean="0">
                <a:solidFill>
                  <a:schemeClr val="bg1"/>
                </a:solidFill>
              </a:rPr>
              <a:t> Öğretim Yöntem ve Teknikleri </a:t>
            </a:r>
            <a:endParaRPr lang="tr-TR" sz="3000" b="1" dirty="0">
              <a:solidFill>
                <a:schemeClr val="bg1"/>
              </a:solidFill>
            </a:endParaRPr>
          </a:p>
        </p:txBody>
      </p:sp>
      <p:sp>
        <p:nvSpPr>
          <p:cNvPr id="3" name="2 İçerik Yer Tutucusu"/>
          <p:cNvSpPr txBox="1">
            <a:spLocks/>
          </p:cNvSpPr>
          <p:nvPr/>
        </p:nvSpPr>
        <p:spPr>
          <a:xfrm>
            <a:off x="279783" y="1500113"/>
            <a:ext cx="8569325" cy="46252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Tx/>
              <a:buNone/>
            </a:pPr>
            <a:r>
              <a:rPr lang="tr-TR" altLang="tr-TR" dirty="0" smtClean="0"/>
              <a:t>1.1.Etkili öğretim tekniklerinin geliştirilmesi</a:t>
            </a:r>
          </a:p>
          <a:p>
            <a:pPr algn="l">
              <a:lnSpc>
                <a:spcPct val="150000"/>
              </a:lnSpc>
              <a:buFontTx/>
              <a:buNone/>
            </a:pPr>
            <a:r>
              <a:rPr lang="tr-TR" altLang="tr-TR" dirty="0" smtClean="0"/>
              <a:t>1.2.Ölçme ve değerlendirme faaliyetleri ile öğrenme kazanımlarının edindirilme düzeyinin artırılması</a:t>
            </a:r>
          </a:p>
          <a:p>
            <a:pPr algn="l">
              <a:lnSpc>
                <a:spcPct val="150000"/>
              </a:lnSpc>
              <a:buFontTx/>
              <a:buNone/>
            </a:pPr>
            <a:r>
              <a:rPr lang="tr-TR" altLang="tr-TR" dirty="0" smtClean="0"/>
              <a:t>1.3. Materyal geliştirme</a:t>
            </a:r>
          </a:p>
          <a:p>
            <a:pPr algn="l">
              <a:lnSpc>
                <a:spcPct val="150000"/>
              </a:lnSpc>
              <a:buFontTx/>
              <a:buNone/>
            </a:pPr>
            <a:r>
              <a:rPr lang="tr-TR" altLang="tr-TR" dirty="0" smtClean="0"/>
              <a:t>1.4. Eğitim teknolojilerinin geliştirilmesi ve kullanımı</a:t>
            </a:r>
          </a:p>
          <a:p>
            <a:pPr algn="l">
              <a:lnSpc>
                <a:spcPct val="150000"/>
              </a:lnSpc>
              <a:buFontTx/>
              <a:buNone/>
            </a:pPr>
            <a:r>
              <a:rPr lang="tr-TR" altLang="tr-TR" dirty="0" smtClean="0"/>
              <a:t>1.5.Öğrenme kazanımlarına yönelik içerik zenginleştirme</a:t>
            </a:r>
          </a:p>
          <a:p>
            <a:pPr algn="l">
              <a:lnSpc>
                <a:spcPct val="150000"/>
              </a:lnSpc>
              <a:buFontTx/>
              <a:buNone/>
            </a:pPr>
            <a:r>
              <a:rPr lang="tr-TR" altLang="tr-TR" dirty="0" smtClean="0"/>
              <a:t>1.6.Özel eğitim gereksinimi olan öğrencilere yönelik çalışmalar</a:t>
            </a:r>
          </a:p>
        </p:txBody>
      </p:sp>
    </p:spTree>
    <p:extLst>
      <p:ext uri="{BB962C8B-B14F-4D97-AF65-F5344CB8AC3E}">
        <p14:creationId xmlns:p14="http://schemas.microsoft.com/office/powerpoint/2010/main" val="37422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129697" y="77118"/>
            <a:ext cx="6913562" cy="1167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i="1" dirty="0" smtClean="0">
                <a:solidFill>
                  <a:schemeClr val="bg1"/>
                </a:solidFill>
              </a:rPr>
              <a:t>2. Kategori</a:t>
            </a:r>
            <a:r>
              <a:rPr lang="tr-TR" sz="3000" b="1" dirty="0" smtClean="0">
                <a:solidFill>
                  <a:schemeClr val="bg1"/>
                </a:solidFill>
              </a:rPr>
              <a:t/>
            </a:r>
            <a:br>
              <a:rPr lang="tr-TR" sz="3000" b="1" dirty="0" smtClean="0">
                <a:solidFill>
                  <a:schemeClr val="bg1"/>
                </a:solidFill>
              </a:rPr>
            </a:br>
            <a:r>
              <a:rPr lang="tr-TR" sz="3000" b="1" i="1" dirty="0" smtClean="0">
                <a:solidFill>
                  <a:schemeClr val="bg1"/>
                </a:solidFill>
              </a:rPr>
              <a:t>Bilimsel ve Teknolojik Faaliyetler</a:t>
            </a:r>
            <a:endParaRPr lang="tr-TR" sz="3000" b="1" dirty="0">
              <a:solidFill>
                <a:schemeClr val="bg1"/>
              </a:solidFill>
            </a:endParaRPr>
          </a:p>
        </p:txBody>
      </p:sp>
      <p:sp>
        <p:nvSpPr>
          <p:cNvPr id="3" name="2 İçerik Yer Tutucusu"/>
          <p:cNvSpPr txBox="1">
            <a:spLocks/>
          </p:cNvSpPr>
          <p:nvPr/>
        </p:nvSpPr>
        <p:spPr>
          <a:xfrm>
            <a:off x="301816" y="1522146"/>
            <a:ext cx="8569325" cy="281850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Tx/>
              <a:buNone/>
            </a:pPr>
            <a:r>
              <a:rPr lang="tr-TR" altLang="tr-TR" dirty="0" smtClean="0"/>
              <a:t>2.1. Bilimsel buluşlar</a:t>
            </a:r>
          </a:p>
          <a:p>
            <a:pPr algn="l">
              <a:lnSpc>
                <a:spcPct val="150000"/>
              </a:lnSpc>
              <a:buFontTx/>
              <a:buNone/>
            </a:pPr>
            <a:r>
              <a:rPr lang="tr-TR" altLang="tr-TR" dirty="0" smtClean="0"/>
              <a:t>2.2. Teknolojik buluşlar</a:t>
            </a:r>
          </a:p>
          <a:p>
            <a:pPr algn="l">
              <a:lnSpc>
                <a:spcPct val="150000"/>
              </a:lnSpc>
              <a:buFontTx/>
              <a:buNone/>
            </a:pPr>
            <a:r>
              <a:rPr lang="tr-TR" altLang="tr-TR" dirty="0" smtClean="0"/>
              <a:t>2.3. Ürün ve hizmetlerin bilim ve teknoloji kullanılarak geliştirilmesi</a:t>
            </a:r>
          </a:p>
          <a:p>
            <a:pPr algn="l">
              <a:lnSpc>
                <a:spcPct val="150000"/>
              </a:lnSpc>
              <a:buFontTx/>
              <a:buNone/>
            </a:pPr>
            <a:r>
              <a:rPr lang="tr-TR" altLang="tr-TR" dirty="0" smtClean="0"/>
              <a:t>2.4. Araştırma ve geliştirme faaliyetleri</a:t>
            </a:r>
          </a:p>
          <a:p>
            <a:pPr algn="l">
              <a:lnSpc>
                <a:spcPct val="150000"/>
              </a:lnSpc>
              <a:buFontTx/>
              <a:buNone/>
            </a:pPr>
            <a:r>
              <a:rPr lang="tr-TR" altLang="tr-TR" dirty="0" smtClean="0"/>
              <a:t>2.5. Bilimsel ve teknolojik çözüm önerileri</a:t>
            </a:r>
          </a:p>
        </p:txBody>
      </p:sp>
    </p:spTree>
    <p:extLst>
      <p:ext uri="{BB962C8B-B14F-4D97-AF65-F5344CB8AC3E}">
        <p14:creationId xmlns:p14="http://schemas.microsoft.com/office/powerpoint/2010/main" val="28661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000"/>
                            </p:stCondLst>
                            <p:childTnLst>
                              <p:par>
                                <p:cTn id="39" presetID="15"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akademikplatform.net/wp-content/uploads/2013/12/Ulusal-inovasyon-sistemimiz-var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941" y="2979506"/>
            <a:ext cx="5715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aşlık 1"/>
          <p:cNvSpPr txBox="1">
            <a:spLocks/>
          </p:cNvSpPr>
          <p:nvPr/>
        </p:nvSpPr>
        <p:spPr>
          <a:xfrm>
            <a:off x="1098073" y="242371"/>
            <a:ext cx="6913562" cy="908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5000" b="1" dirty="0" smtClean="0">
                <a:solidFill>
                  <a:schemeClr val="bg1"/>
                </a:solidFill>
              </a:rPr>
              <a:t>Sunum Planı</a:t>
            </a:r>
            <a:endParaRPr lang="tr-TR" sz="5000" b="1" dirty="0">
              <a:solidFill>
                <a:schemeClr val="bg1"/>
              </a:solidFill>
            </a:endParaRPr>
          </a:p>
        </p:txBody>
      </p:sp>
      <p:sp>
        <p:nvSpPr>
          <p:cNvPr id="4" name="İçerik Yer Tutucusu 2"/>
          <p:cNvSpPr txBox="1">
            <a:spLocks/>
          </p:cNvSpPr>
          <p:nvPr/>
        </p:nvSpPr>
        <p:spPr>
          <a:xfrm>
            <a:off x="125546" y="1696597"/>
            <a:ext cx="3887788" cy="3316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Tx/>
              <a:buAutoNum type="arabicPeriod"/>
            </a:pPr>
            <a:r>
              <a:rPr lang="tr-TR" altLang="tr-TR" dirty="0" smtClean="0"/>
              <a:t>Amaç</a:t>
            </a:r>
          </a:p>
          <a:p>
            <a:pPr marL="457200" indent="-457200" algn="l">
              <a:buFontTx/>
              <a:buAutoNum type="arabicPeriod"/>
            </a:pPr>
            <a:r>
              <a:rPr lang="tr-TR" altLang="tr-TR" dirty="0"/>
              <a:t>Tanıtım Video</a:t>
            </a:r>
            <a:endParaRPr lang="tr-TR" altLang="tr-TR" dirty="0" smtClean="0"/>
          </a:p>
          <a:p>
            <a:pPr marL="457200" indent="-457200" algn="l">
              <a:buFontTx/>
              <a:buAutoNum type="arabicPeriod"/>
            </a:pPr>
            <a:r>
              <a:rPr lang="tr-TR" altLang="tr-TR" dirty="0" smtClean="0"/>
              <a:t>İstatistiki Bilgiler</a:t>
            </a:r>
          </a:p>
          <a:p>
            <a:pPr marL="457200" indent="-457200" algn="l">
              <a:buFontTx/>
              <a:buAutoNum type="arabicPeriod"/>
            </a:pPr>
            <a:r>
              <a:rPr lang="tr-TR" altLang="tr-TR" dirty="0" smtClean="0"/>
              <a:t>2016-6 </a:t>
            </a:r>
            <a:r>
              <a:rPr lang="tr-TR" altLang="tr-TR" dirty="0" err="1" smtClean="0"/>
              <a:t>Nolu</a:t>
            </a:r>
            <a:r>
              <a:rPr lang="tr-TR" altLang="tr-TR" dirty="0" smtClean="0"/>
              <a:t> Genelge</a:t>
            </a:r>
          </a:p>
          <a:p>
            <a:pPr marL="457200" indent="-457200" algn="l">
              <a:buFontTx/>
              <a:buAutoNum type="arabicPeriod"/>
            </a:pPr>
            <a:r>
              <a:rPr lang="tr-TR" altLang="tr-TR" dirty="0" smtClean="0"/>
              <a:t>Kategoriler </a:t>
            </a:r>
          </a:p>
          <a:p>
            <a:pPr marL="457200" indent="-457200" algn="l">
              <a:buFontTx/>
              <a:buAutoNum type="arabicPeriod"/>
            </a:pPr>
            <a:r>
              <a:rPr lang="tr-TR" altLang="tr-TR" dirty="0" smtClean="0"/>
              <a:t>Başvuru süreci</a:t>
            </a:r>
          </a:p>
          <a:p>
            <a:pPr marL="457200" indent="-457200" algn="l">
              <a:buFontTx/>
              <a:buAutoNum type="arabicPeriod"/>
            </a:pPr>
            <a:r>
              <a:rPr lang="tr-TR" altLang="tr-TR" dirty="0" smtClean="0"/>
              <a:t>Değerlendirme süreci</a:t>
            </a:r>
          </a:p>
          <a:p>
            <a:pPr marL="457200" indent="-457200" algn="l">
              <a:buFontTx/>
              <a:buAutoNum type="arabicPeriod"/>
            </a:pPr>
            <a:endParaRPr lang="tr-TR" altLang="tr-TR" dirty="0" smtClean="0"/>
          </a:p>
          <a:p>
            <a:pPr marL="457200" indent="-457200">
              <a:buFontTx/>
              <a:buNone/>
            </a:pPr>
            <a:endParaRPr lang="tr-TR" altLang="tr-TR" dirty="0" smtClean="0"/>
          </a:p>
          <a:p>
            <a:pPr marL="457200" indent="-457200">
              <a:buFontTx/>
              <a:buAutoNum type="arabicPeriod"/>
            </a:pPr>
            <a:endParaRPr lang="tr-TR" altLang="tr-TR" dirty="0" smtClean="0"/>
          </a:p>
          <a:p>
            <a:pPr marL="457200" indent="-457200">
              <a:lnSpc>
                <a:spcPct val="100000"/>
              </a:lnSpc>
              <a:buFontTx/>
              <a:buAutoNum type="arabicPeriod"/>
            </a:pPr>
            <a:endParaRPr lang="tr-TR" altLang="tr-TR" dirty="0" smtClean="0"/>
          </a:p>
        </p:txBody>
      </p:sp>
    </p:spTree>
    <p:extLst>
      <p:ext uri="{BB962C8B-B14F-4D97-AF65-F5344CB8AC3E}">
        <p14:creationId xmlns:p14="http://schemas.microsoft.com/office/powerpoint/2010/main" val="2616585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042987" y="242371"/>
            <a:ext cx="6913562" cy="9080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dirty="0" smtClean="0">
                <a:solidFill>
                  <a:schemeClr val="bg1"/>
                </a:solidFill>
              </a:rPr>
              <a:t>3.Kategori</a:t>
            </a:r>
            <a:br>
              <a:rPr lang="tr-TR" sz="3000" b="1" dirty="0" smtClean="0">
                <a:solidFill>
                  <a:schemeClr val="bg1"/>
                </a:solidFill>
              </a:rPr>
            </a:br>
            <a:r>
              <a:rPr lang="tr-TR" sz="3000" b="1" dirty="0" smtClean="0">
                <a:solidFill>
                  <a:schemeClr val="bg1"/>
                </a:solidFill>
              </a:rPr>
              <a:t>Kurumsal Kapasitenin Geliştirilmesi</a:t>
            </a:r>
            <a:endParaRPr lang="tr-TR" sz="3000" b="1" dirty="0">
              <a:solidFill>
                <a:schemeClr val="bg1"/>
              </a:solidFill>
            </a:endParaRPr>
          </a:p>
        </p:txBody>
      </p:sp>
      <p:sp>
        <p:nvSpPr>
          <p:cNvPr id="3" name="2 İçerik Yer Tutucusu"/>
          <p:cNvSpPr txBox="1">
            <a:spLocks/>
          </p:cNvSpPr>
          <p:nvPr/>
        </p:nvSpPr>
        <p:spPr>
          <a:xfrm>
            <a:off x="215106" y="1599264"/>
            <a:ext cx="8569325" cy="47795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Tx/>
              <a:buNone/>
            </a:pPr>
            <a:r>
              <a:rPr lang="tr-TR" altLang="tr-TR" dirty="0" smtClean="0"/>
              <a:t>3.1. İnsan kaynakları</a:t>
            </a:r>
          </a:p>
          <a:p>
            <a:pPr algn="l">
              <a:lnSpc>
                <a:spcPct val="150000"/>
              </a:lnSpc>
              <a:buFontTx/>
              <a:buNone/>
            </a:pPr>
            <a:r>
              <a:rPr lang="tr-TR" altLang="tr-TR" dirty="0" smtClean="0"/>
              <a:t>	3.1.1.İnsan kaynaklarının yönetimi</a:t>
            </a:r>
          </a:p>
          <a:p>
            <a:pPr algn="l">
              <a:lnSpc>
                <a:spcPct val="150000"/>
              </a:lnSpc>
              <a:buFontTx/>
              <a:buNone/>
            </a:pPr>
            <a:r>
              <a:rPr lang="tr-TR" altLang="tr-TR" dirty="0" smtClean="0"/>
              <a:t>	3.1.2.İnsan kaynaklarının eğitimi ve geliştirilmesi </a:t>
            </a:r>
          </a:p>
          <a:p>
            <a:pPr algn="l">
              <a:lnSpc>
                <a:spcPct val="150000"/>
              </a:lnSpc>
              <a:buFontTx/>
              <a:buNone/>
            </a:pPr>
            <a:r>
              <a:rPr lang="tr-TR" altLang="tr-TR" dirty="0" smtClean="0"/>
              <a:t>3.2.Fiziki ve mali altyapı</a:t>
            </a:r>
          </a:p>
          <a:p>
            <a:pPr algn="l">
              <a:lnSpc>
                <a:spcPct val="150000"/>
              </a:lnSpc>
              <a:buFontTx/>
              <a:buNone/>
            </a:pPr>
            <a:r>
              <a:rPr lang="tr-TR" altLang="tr-TR" dirty="0" smtClean="0"/>
              <a:t>	3.2.1.Finansal kaynakların etkin yönetimi</a:t>
            </a:r>
          </a:p>
          <a:p>
            <a:pPr algn="l">
              <a:lnSpc>
                <a:spcPct val="150000"/>
              </a:lnSpc>
              <a:buFontTx/>
              <a:buNone/>
            </a:pPr>
            <a:r>
              <a:rPr lang="tr-TR" altLang="tr-TR" dirty="0" smtClean="0"/>
              <a:t>	3.2.2.Eğitim tesisleri ve altyapı</a:t>
            </a:r>
          </a:p>
          <a:p>
            <a:pPr algn="l">
              <a:lnSpc>
                <a:spcPct val="150000"/>
              </a:lnSpc>
              <a:buFontTx/>
              <a:buNone/>
            </a:pPr>
            <a:r>
              <a:rPr lang="tr-TR" altLang="tr-TR" dirty="0" smtClean="0"/>
              <a:t>	3.2.3.Donatım</a:t>
            </a:r>
          </a:p>
        </p:txBody>
      </p:sp>
    </p:spTree>
    <p:extLst>
      <p:ext uri="{BB962C8B-B14F-4D97-AF65-F5344CB8AC3E}">
        <p14:creationId xmlns:p14="http://schemas.microsoft.com/office/powerpoint/2010/main" val="36264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1000"/>
                                        <p:tgtEl>
                                          <p:spTgt spid="3">
                                            <p:txEl>
                                              <p:pRg st="0" end="0"/>
                                            </p:txEl>
                                          </p:spTgt>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1000"/>
                                        <p:tgtEl>
                                          <p:spTgt spid="3">
                                            <p:txEl>
                                              <p:pRg st="1" end="1"/>
                                            </p:txEl>
                                          </p:spTgt>
                                        </p:tgtEl>
                                      </p:cBhvr>
                                    </p:animEffect>
                                  </p:childTnLst>
                                </p:cTn>
                              </p:par>
                            </p:childTnLst>
                          </p:cTn>
                        </p:par>
                        <p:par>
                          <p:cTn id="18" fill="hold">
                            <p:stCondLst>
                              <p:cond delay="3000"/>
                            </p:stCondLst>
                            <p:childTnLst>
                              <p:par>
                                <p:cTn id="19" presetID="1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1000"/>
                                        <p:tgtEl>
                                          <p:spTgt spid="3">
                                            <p:txEl>
                                              <p:pRg st="2" end="2"/>
                                            </p:txEl>
                                          </p:spTgt>
                                        </p:tgtEl>
                                      </p:cBhvr>
                                    </p:animEffect>
                                  </p:childTnLst>
                                </p:cTn>
                              </p:par>
                            </p:childTnLst>
                          </p:cTn>
                        </p:par>
                        <p:par>
                          <p:cTn id="22" fill="hold">
                            <p:stCondLst>
                              <p:cond delay="4000"/>
                            </p:stCondLst>
                            <p:childTnLst>
                              <p:par>
                                <p:cTn id="23" presetID="12" presetClass="entr" presetSubtype="4"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1000"/>
                                        <p:tgtEl>
                                          <p:spTgt spid="3">
                                            <p:txEl>
                                              <p:pRg st="3" end="3"/>
                                            </p:txEl>
                                          </p:spTgt>
                                        </p:tgtEl>
                                      </p:cBhvr>
                                    </p:animEffect>
                                  </p:childTnLst>
                                </p:cTn>
                              </p:par>
                            </p:childTnLst>
                          </p:cTn>
                        </p:par>
                        <p:par>
                          <p:cTn id="26" fill="hold">
                            <p:stCondLst>
                              <p:cond delay="5000"/>
                            </p:stCondLst>
                            <p:childTnLst>
                              <p:par>
                                <p:cTn id="27" presetID="12" presetClass="entr" presetSubtype="4"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1000"/>
                                        <p:tgtEl>
                                          <p:spTgt spid="3">
                                            <p:txEl>
                                              <p:pRg st="4" end="4"/>
                                            </p:txEl>
                                          </p:spTgt>
                                        </p:tgtEl>
                                      </p:cBhvr>
                                    </p:animEffect>
                                  </p:childTnLst>
                                </p:cTn>
                              </p:par>
                            </p:childTnLst>
                          </p:cTn>
                        </p:par>
                        <p:par>
                          <p:cTn id="30" fill="hold">
                            <p:stCondLst>
                              <p:cond delay="6000"/>
                            </p:stCondLst>
                            <p:childTnLst>
                              <p:par>
                                <p:cTn id="31" presetID="1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1000"/>
                                        <p:tgtEl>
                                          <p:spTgt spid="3">
                                            <p:txEl>
                                              <p:pRg st="5" end="5"/>
                                            </p:txEl>
                                          </p:spTgt>
                                        </p:tgtEl>
                                      </p:cBhvr>
                                    </p:animEffect>
                                  </p:childTnLst>
                                </p:cTn>
                              </p:par>
                            </p:childTnLst>
                          </p:cTn>
                        </p:par>
                        <p:par>
                          <p:cTn id="34" fill="hold">
                            <p:stCondLst>
                              <p:cond delay="7000"/>
                            </p:stCondLst>
                            <p:childTnLst>
                              <p:par>
                                <p:cTn id="35" presetID="1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042988" y="253388"/>
            <a:ext cx="6913562" cy="9080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dirty="0" smtClean="0">
                <a:solidFill>
                  <a:schemeClr val="bg1"/>
                </a:solidFill>
              </a:rPr>
              <a:t>3.Kategori</a:t>
            </a:r>
            <a:br>
              <a:rPr lang="tr-TR" sz="3000" b="1" dirty="0" smtClean="0">
                <a:solidFill>
                  <a:schemeClr val="bg1"/>
                </a:solidFill>
              </a:rPr>
            </a:br>
            <a:r>
              <a:rPr lang="tr-TR" sz="3000" b="1" dirty="0" smtClean="0">
                <a:solidFill>
                  <a:schemeClr val="bg1"/>
                </a:solidFill>
              </a:rPr>
              <a:t>Kurumsal Kapasitenin Geliştirilmesi</a:t>
            </a:r>
            <a:endParaRPr lang="tr-TR" sz="3000" b="1" dirty="0">
              <a:solidFill>
                <a:schemeClr val="bg1"/>
              </a:solidFill>
            </a:endParaRPr>
          </a:p>
        </p:txBody>
      </p:sp>
      <p:sp>
        <p:nvSpPr>
          <p:cNvPr id="3" name="2 İçerik Yer Tutucusu"/>
          <p:cNvSpPr txBox="1">
            <a:spLocks/>
          </p:cNvSpPr>
          <p:nvPr/>
        </p:nvSpPr>
        <p:spPr>
          <a:xfrm>
            <a:off x="114527" y="1367913"/>
            <a:ext cx="8569325" cy="5043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FontTx/>
              <a:buNone/>
            </a:pPr>
            <a:r>
              <a:rPr lang="tr-TR" altLang="tr-TR" sz="2200" dirty="0" smtClean="0"/>
              <a:t>3.3.Yönetim ve organizasyon</a:t>
            </a:r>
          </a:p>
          <a:p>
            <a:pPr algn="l">
              <a:lnSpc>
                <a:spcPct val="100000"/>
              </a:lnSpc>
              <a:buFontTx/>
              <a:buNone/>
            </a:pPr>
            <a:r>
              <a:rPr lang="tr-TR" altLang="tr-TR" sz="2200" dirty="0" smtClean="0"/>
              <a:t>	3.3.1.Bürokrasinin azaltılması</a:t>
            </a:r>
          </a:p>
          <a:p>
            <a:pPr algn="l">
              <a:lnSpc>
                <a:spcPct val="100000"/>
              </a:lnSpc>
              <a:buFontTx/>
              <a:buNone/>
            </a:pPr>
            <a:r>
              <a:rPr lang="tr-TR" altLang="tr-TR" sz="2200" dirty="0" smtClean="0"/>
              <a:t>	3.3.2.Kurumsal izleme ve değerlendirme</a:t>
            </a:r>
          </a:p>
          <a:p>
            <a:pPr algn="l">
              <a:lnSpc>
                <a:spcPct val="100000"/>
              </a:lnSpc>
              <a:buFontTx/>
              <a:buNone/>
            </a:pPr>
            <a:r>
              <a:rPr lang="tr-TR" altLang="tr-TR" sz="2200" dirty="0" smtClean="0"/>
              <a:t>	3.3.3.Paydaş katılımı ve yönetişim</a:t>
            </a:r>
          </a:p>
          <a:p>
            <a:pPr algn="l">
              <a:lnSpc>
                <a:spcPct val="100000"/>
              </a:lnSpc>
              <a:buFontTx/>
              <a:buNone/>
            </a:pPr>
            <a:r>
              <a:rPr lang="tr-TR" altLang="tr-TR" sz="2200" dirty="0" smtClean="0"/>
              <a:t>	3.3.4.Kurumsal iletişim</a:t>
            </a:r>
          </a:p>
          <a:p>
            <a:pPr algn="l">
              <a:lnSpc>
                <a:spcPct val="100000"/>
              </a:lnSpc>
              <a:buFontTx/>
              <a:buNone/>
            </a:pPr>
            <a:r>
              <a:rPr lang="tr-TR" altLang="tr-TR" sz="2200" dirty="0" smtClean="0"/>
              <a:t>	3.3.5.Okul aile birliği etkinliklerinin artırılması</a:t>
            </a:r>
          </a:p>
          <a:p>
            <a:pPr algn="l">
              <a:lnSpc>
                <a:spcPct val="100000"/>
              </a:lnSpc>
              <a:buFontTx/>
              <a:buNone/>
            </a:pPr>
            <a:r>
              <a:rPr lang="tr-TR" altLang="tr-TR" sz="2200" dirty="0" smtClean="0"/>
              <a:t>3.4. Bilgi yönetimi</a:t>
            </a:r>
          </a:p>
          <a:p>
            <a:pPr algn="l">
              <a:lnSpc>
                <a:spcPct val="100000"/>
              </a:lnSpc>
              <a:buFontTx/>
              <a:buNone/>
            </a:pPr>
            <a:r>
              <a:rPr lang="tr-TR" altLang="tr-TR" sz="2200" dirty="0" smtClean="0"/>
              <a:t>	3.4.1.Elektronik ağ ortamlarının geliştirilmesi</a:t>
            </a:r>
          </a:p>
          <a:p>
            <a:pPr algn="l">
              <a:lnSpc>
                <a:spcPct val="100000"/>
              </a:lnSpc>
              <a:buFontTx/>
              <a:buNone/>
            </a:pPr>
            <a:r>
              <a:rPr lang="tr-TR" altLang="tr-TR" sz="2200" dirty="0" smtClean="0"/>
              <a:t>	3.4.2.Veri toplama ve analizi</a:t>
            </a:r>
          </a:p>
          <a:p>
            <a:pPr algn="l">
              <a:lnSpc>
                <a:spcPct val="100000"/>
              </a:lnSpc>
              <a:buFontTx/>
              <a:buNone/>
            </a:pPr>
            <a:r>
              <a:rPr lang="tr-TR" altLang="tr-TR" sz="2200" dirty="0" smtClean="0"/>
              <a:t>	3.4.3.Veri iletimi ve bilgi paylaşımı </a:t>
            </a:r>
          </a:p>
        </p:txBody>
      </p:sp>
    </p:spTree>
    <p:extLst>
      <p:ext uri="{BB962C8B-B14F-4D97-AF65-F5344CB8AC3E}">
        <p14:creationId xmlns:p14="http://schemas.microsoft.com/office/powerpoint/2010/main" val="31219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088623" y="209319"/>
            <a:ext cx="7039778" cy="10355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dirty="0" smtClean="0">
                <a:solidFill>
                  <a:schemeClr val="bg1"/>
                </a:solidFill>
              </a:rPr>
              <a:t>4. Kategori</a:t>
            </a:r>
            <a:br>
              <a:rPr lang="tr-TR" sz="3000" b="1" dirty="0" smtClean="0">
                <a:solidFill>
                  <a:schemeClr val="bg1"/>
                </a:solidFill>
              </a:rPr>
            </a:br>
            <a:r>
              <a:rPr lang="tr-TR" sz="3000" b="1" dirty="0" smtClean="0">
                <a:solidFill>
                  <a:schemeClr val="bg1"/>
                </a:solidFill>
              </a:rPr>
              <a:t>Eğitim Öğretime Erişim ve Yönlendirme </a:t>
            </a:r>
            <a:endParaRPr lang="tr-TR" sz="3000" b="1" dirty="0">
              <a:solidFill>
                <a:schemeClr val="bg1"/>
              </a:solidFill>
            </a:endParaRPr>
          </a:p>
        </p:txBody>
      </p:sp>
      <p:sp>
        <p:nvSpPr>
          <p:cNvPr id="3" name="2 İçerik Yer Tutucusu"/>
          <p:cNvSpPr txBox="1">
            <a:spLocks/>
          </p:cNvSpPr>
          <p:nvPr/>
        </p:nvSpPr>
        <p:spPr>
          <a:xfrm>
            <a:off x="323850" y="1432193"/>
            <a:ext cx="8569325" cy="49686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Tx/>
              <a:buNone/>
            </a:pPr>
            <a:r>
              <a:rPr lang="tr-TR" altLang="tr-TR" dirty="0" smtClean="0"/>
              <a:t>4.1. Okullaşma oranlarının artırılması</a:t>
            </a:r>
          </a:p>
          <a:p>
            <a:pPr algn="l">
              <a:lnSpc>
                <a:spcPct val="150000"/>
              </a:lnSpc>
              <a:buFontTx/>
              <a:buNone/>
            </a:pPr>
            <a:r>
              <a:rPr lang="tr-TR" altLang="tr-TR" dirty="0" smtClean="0"/>
              <a:t>4.2. Okula devam oranlarının artırılması</a:t>
            </a:r>
          </a:p>
          <a:p>
            <a:pPr algn="l">
              <a:lnSpc>
                <a:spcPct val="150000"/>
              </a:lnSpc>
              <a:buFontTx/>
              <a:buNone/>
            </a:pPr>
            <a:r>
              <a:rPr lang="tr-TR" altLang="tr-TR" dirty="0" smtClean="0"/>
              <a:t>4.3.  Hayat boyu öğrenmeye katılım</a:t>
            </a:r>
          </a:p>
          <a:p>
            <a:pPr algn="l">
              <a:lnSpc>
                <a:spcPct val="150000"/>
              </a:lnSpc>
              <a:buFontTx/>
              <a:buNone/>
            </a:pPr>
            <a:r>
              <a:rPr lang="tr-TR" altLang="tr-TR" dirty="0" smtClean="0"/>
              <a:t>4.4. Özel eğitime erişim ve tamamlama</a:t>
            </a:r>
          </a:p>
          <a:p>
            <a:pPr algn="l">
              <a:lnSpc>
                <a:spcPct val="150000"/>
              </a:lnSpc>
              <a:buFontTx/>
              <a:buNone/>
            </a:pPr>
            <a:r>
              <a:rPr lang="tr-TR" altLang="tr-TR" dirty="0" smtClean="0"/>
              <a:t>4.5. Özel politika gerektiren grupların eğitime erişimi</a:t>
            </a:r>
          </a:p>
          <a:p>
            <a:pPr algn="l">
              <a:lnSpc>
                <a:spcPct val="150000"/>
              </a:lnSpc>
              <a:buFontTx/>
              <a:buNone/>
            </a:pPr>
            <a:r>
              <a:rPr lang="tr-TR" altLang="tr-TR" dirty="0" smtClean="0"/>
              <a:t>4.6. Mesleki eğitime erişimin geliştirilmesi </a:t>
            </a:r>
          </a:p>
        </p:txBody>
      </p:sp>
    </p:spTree>
    <p:extLst>
      <p:ext uri="{BB962C8B-B14F-4D97-AF65-F5344CB8AC3E}">
        <p14:creationId xmlns:p14="http://schemas.microsoft.com/office/powerpoint/2010/main" val="20303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7"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7" presetClass="entr" presetSubtype="1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17" presetClass="entr" presetSubtype="1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104203" y="176269"/>
            <a:ext cx="6913562" cy="9080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dirty="0" smtClean="0">
                <a:solidFill>
                  <a:schemeClr val="bg1"/>
                </a:solidFill>
              </a:rPr>
              <a:t> 5. Kategori</a:t>
            </a:r>
            <a:br>
              <a:rPr lang="tr-TR" sz="3000" b="1" dirty="0" smtClean="0">
                <a:solidFill>
                  <a:schemeClr val="bg1"/>
                </a:solidFill>
              </a:rPr>
            </a:br>
            <a:r>
              <a:rPr lang="tr-TR" sz="3000" b="1" dirty="0" smtClean="0">
                <a:solidFill>
                  <a:schemeClr val="bg1"/>
                </a:solidFill>
              </a:rPr>
              <a:t>Olumlu Tutum ve Davranışların Geliştirilmesi</a:t>
            </a:r>
            <a:endParaRPr lang="tr-TR" sz="3000" b="1" dirty="0">
              <a:solidFill>
                <a:schemeClr val="bg1"/>
              </a:solidFill>
            </a:endParaRPr>
          </a:p>
        </p:txBody>
      </p:sp>
      <p:sp>
        <p:nvSpPr>
          <p:cNvPr id="3" name="2 İçerik Yer Tutucusu"/>
          <p:cNvSpPr txBox="1">
            <a:spLocks/>
          </p:cNvSpPr>
          <p:nvPr/>
        </p:nvSpPr>
        <p:spPr>
          <a:xfrm>
            <a:off x="110170" y="1421177"/>
            <a:ext cx="8901628" cy="4979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Tx/>
              <a:buNone/>
            </a:pPr>
            <a:r>
              <a:rPr lang="tr-TR" altLang="tr-TR" dirty="0" smtClean="0"/>
              <a:t>5.1. Milli, manevi, kültürel değerlerin korunması ve geliştirilmesi</a:t>
            </a:r>
          </a:p>
          <a:p>
            <a:pPr algn="l">
              <a:lnSpc>
                <a:spcPct val="150000"/>
              </a:lnSpc>
              <a:buFontTx/>
              <a:buNone/>
            </a:pPr>
            <a:r>
              <a:rPr lang="tr-TR" altLang="tr-TR" dirty="0" smtClean="0"/>
              <a:t>5.2. Sağlıklı beslenme ve yaşam</a:t>
            </a:r>
          </a:p>
          <a:p>
            <a:pPr algn="l">
              <a:lnSpc>
                <a:spcPct val="150000"/>
              </a:lnSpc>
              <a:buFontTx/>
              <a:buNone/>
            </a:pPr>
            <a:r>
              <a:rPr lang="tr-TR" altLang="tr-TR" dirty="0" smtClean="0"/>
              <a:t>5.3. Zararlı alışkanlıkların önlenmesi</a:t>
            </a:r>
          </a:p>
          <a:p>
            <a:pPr algn="l">
              <a:lnSpc>
                <a:spcPct val="150000"/>
              </a:lnSpc>
              <a:buFontTx/>
              <a:buNone/>
            </a:pPr>
            <a:r>
              <a:rPr lang="tr-TR" altLang="tr-TR" dirty="0" smtClean="0"/>
              <a:t>5.4. Spor faaliyetleri</a:t>
            </a:r>
          </a:p>
          <a:p>
            <a:pPr algn="l">
              <a:lnSpc>
                <a:spcPct val="150000"/>
              </a:lnSpc>
              <a:buFontTx/>
              <a:buNone/>
            </a:pPr>
            <a:r>
              <a:rPr lang="tr-TR" altLang="tr-TR" dirty="0" smtClean="0"/>
              <a:t>5.5. Rehberlik faaliyetleri</a:t>
            </a:r>
          </a:p>
          <a:p>
            <a:pPr algn="l">
              <a:lnSpc>
                <a:spcPct val="150000"/>
              </a:lnSpc>
              <a:buFontTx/>
              <a:buNone/>
            </a:pPr>
            <a:r>
              <a:rPr lang="tr-TR" altLang="tr-TR" dirty="0" smtClean="0"/>
              <a:t>5.6. Kurum kültürünün geliştirilmesi</a:t>
            </a:r>
          </a:p>
          <a:p>
            <a:pPr algn="l">
              <a:lnSpc>
                <a:spcPct val="150000"/>
              </a:lnSpc>
              <a:buFontTx/>
              <a:buNone/>
            </a:pPr>
            <a:r>
              <a:rPr lang="tr-TR" altLang="tr-TR" dirty="0" smtClean="0"/>
              <a:t>5.7. Toplumsal kuralların içselleştirilmesi</a:t>
            </a:r>
          </a:p>
        </p:txBody>
      </p:sp>
    </p:spTree>
    <p:extLst>
      <p:ext uri="{BB962C8B-B14F-4D97-AF65-F5344CB8AC3E}">
        <p14:creationId xmlns:p14="http://schemas.microsoft.com/office/powerpoint/2010/main" val="19323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065021" y="198303"/>
            <a:ext cx="6913562" cy="908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4000" b="1" dirty="0" smtClean="0">
                <a:solidFill>
                  <a:schemeClr val="bg1"/>
                </a:solidFill>
              </a:rPr>
              <a:t>Başvuru </a:t>
            </a:r>
            <a:endParaRPr lang="tr-TR" sz="4000" b="1" dirty="0">
              <a:solidFill>
                <a:schemeClr val="bg1"/>
              </a:solidFill>
            </a:endParaRPr>
          </a:p>
        </p:txBody>
      </p:sp>
      <p:sp>
        <p:nvSpPr>
          <p:cNvPr id="3" name="2 İçerik Yer Tutucusu"/>
          <p:cNvSpPr txBox="1">
            <a:spLocks/>
          </p:cNvSpPr>
          <p:nvPr/>
        </p:nvSpPr>
        <p:spPr>
          <a:xfrm>
            <a:off x="323849" y="1410159"/>
            <a:ext cx="4898145" cy="50457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tr-TR" altLang="tr-TR" dirty="0" smtClean="0"/>
              <a:t>Elektronik ortam</a:t>
            </a:r>
          </a:p>
          <a:p>
            <a:pPr algn="l">
              <a:lnSpc>
                <a:spcPct val="150000"/>
              </a:lnSpc>
            </a:pPr>
            <a:r>
              <a:rPr lang="tr-TR" altLang="tr-TR" dirty="0" smtClean="0"/>
              <a:t>Ortak format</a:t>
            </a:r>
          </a:p>
          <a:p>
            <a:pPr algn="l">
              <a:lnSpc>
                <a:spcPct val="150000"/>
              </a:lnSpc>
            </a:pPr>
            <a:r>
              <a:rPr lang="tr-TR" altLang="tr-TR" dirty="0" smtClean="0"/>
              <a:t>Bir  başvuru hakkı</a:t>
            </a:r>
          </a:p>
          <a:p>
            <a:pPr algn="l">
              <a:lnSpc>
                <a:spcPct val="150000"/>
              </a:lnSpc>
            </a:pPr>
            <a:r>
              <a:rPr lang="tr-TR" altLang="tr-TR" dirty="0" smtClean="0"/>
              <a:t>Sonuçları alınmış projeler</a:t>
            </a:r>
          </a:p>
          <a:p>
            <a:pPr algn="l">
              <a:lnSpc>
                <a:spcPct val="150000"/>
              </a:lnSpc>
            </a:pPr>
            <a:r>
              <a:rPr lang="tr-TR" altLang="tr-TR" dirty="0" smtClean="0"/>
              <a:t>Raporda tanıtıcı unsurların olmaması</a:t>
            </a:r>
          </a:p>
          <a:p>
            <a:pPr algn="l">
              <a:lnSpc>
                <a:spcPct val="150000"/>
              </a:lnSpc>
            </a:pPr>
            <a:r>
              <a:rPr lang="tr-TR" altLang="tr-TR" dirty="0" smtClean="0"/>
              <a:t>Özgün ve etik değerlere uygun</a:t>
            </a:r>
          </a:p>
        </p:txBody>
      </p:sp>
      <p:pic>
        <p:nvPicPr>
          <p:cNvPr id="4" name="Picture 2" descr="C:\Users\Ayse DILEKMEN\Desktop\duyurula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410159"/>
            <a:ext cx="3161994" cy="496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115219" y="132203"/>
            <a:ext cx="6913562" cy="908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000" b="1" dirty="0" smtClean="0">
                <a:solidFill>
                  <a:schemeClr val="bg1"/>
                </a:solidFill>
              </a:rPr>
              <a:t>TÜİK İSTATİSTİKİ BÖLGE BİRİMLERİ</a:t>
            </a:r>
            <a:endParaRPr lang="tr-TR" sz="3000" b="1" dirty="0">
              <a:solidFill>
                <a:schemeClr val="bg1"/>
              </a:solidFill>
            </a:endParaRPr>
          </a:p>
        </p:txBody>
      </p:sp>
      <p:pic>
        <p:nvPicPr>
          <p:cNvPr id="4" name="Picture 1" descr="C:\Users\Ayse DILEKMEN\Desktop\2014-2015 yenilikçilik\ibbs har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8412"/>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3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399142" y="242371"/>
            <a:ext cx="6422834" cy="9080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tr-TR" sz="3000" b="1" dirty="0" smtClean="0">
                <a:solidFill>
                  <a:schemeClr val="bg1"/>
                </a:solidFill>
              </a:rPr>
              <a:t>DEĞERLENDİRME DIŞI BIRAKILACAKLAR ÇALIŞMALAR</a:t>
            </a:r>
            <a:endParaRPr lang="tr-TR" sz="3000" b="1" dirty="0">
              <a:solidFill>
                <a:schemeClr val="bg1"/>
              </a:solidFill>
            </a:endParaRPr>
          </a:p>
        </p:txBody>
      </p:sp>
      <p:sp>
        <p:nvSpPr>
          <p:cNvPr id="3" name="2 İçerik Yer Tutucusu"/>
          <p:cNvSpPr txBox="1">
            <a:spLocks/>
          </p:cNvSpPr>
          <p:nvPr/>
        </p:nvSpPr>
        <p:spPr>
          <a:xfrm>
            <a:off x="0" y="1399142"/>
            <a:ext cx="9066882" cy="496860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defRPr/>
            </a:pPr>
            <a:r>
              <a:rPr lang="tr-TR" dirty="0" smtClean="0"/>
              <a:t>Rapor  2016/6 Sayılı Genelge ekinde yer alan örnek rapor formatında belirtilen </a:t>
            </a:r>
            <a:r>
              <a:rPr lang="tr-TR" b="1" dirty="0" smtClean="0">
                <a:solidFill>
                  <a:srgbClr val="0070C0"/>
                </a:solidFill>
              </a:rPr>
              <a:t>rapor yazım esaslarına uygun </a:t>
            </a:r>
            <a:r>
              <a:rPr lang="tr-TR" dirty="0" smtClean="0"/>
              <a:t>değilse, </a:t>
            </a:r>
          </a:p>
          <a:p>
            <a:pPr algn="just">
              <a:lnSpc>
                <a:spcPct val="150000"/>
              </a:lnSpc>
              <a:defRPr/>
            </a:pPr>
            <a:r>
              <a:rPr lang="tr-TR" dirty="0" smtClean="0"/>
              <a:t>Çalışmanın daha önce herhangi bir yarışmada </a:t>
            </a:r>
            <a:r>
              <a:rPr lang="tr-TR" b="1" dirty="0" smtClean="0">
                <a:solidFill>
                  <a:srgbClr val="FF0000"/>
                </a:solidFill>
              </a:rPr>
              <a:t>ödül almışsa,</a:t>
            </a:r>
          </a:p>
          <a:p>
            <a:pPr algn="just">
              <a:lnSpc>
                <a:spcPct val="150000"/>
              </a:lnSpc>
              <a:defRPr/>
            </a:pPr>
            <a:r>
              <a:rPr lang="tr-TR" dirty="0" smtClean="0"/>
              <a:t>Rapor </a:t>
            </a:r>
            <a:r>
              <a:rPr lang="tr-TR" b="1" dirty="0" smtClean="0">
                <a:solidFill>
                  <a:srgbClr val="0070C0"/>
                </a:solidFill>
              </a:rPr>
              <a:t>belirtilen kategoriyi karşılamıyorsa</a:t>
            </a:r>
            <a:r>
              <a:rPr lang="tr-TR" dirty="0" smtClean="0"/>
              <a:t>,</a:t>
            </a:r>
          </a:p>
          <a:p>
            <a:pPr algn="just">
              <a:lnSpc>
                <a:spcPct val="150000"/>
              </a:lnSpc>
              <a:defRPr/>
            </a:pPr>
            <a:r>
              <a:rPr lang="tr-TR" b="1" dirty="0" smtClean="0">
                <a:solidFill>
                  <a:srgbClr val="00B050"/>
                </a:solidFill>
              </a:rPr>
              <a:t>Sonuçlar alınmamışsa,</a:t>
            </a:r>
          </a:p>
          <a:p>
            <a:pPr algn="just">
              <a:lnSpc>
                <a:spcPct val="150000"/>
              </a:lnSpc>
              <a:defRPr/>
            </a:pPr>
            <a:r>
              <a:rPr lang="tr-TR" dirty="0" smtClean="0"/>
              <a:t>Rapor metninde ve raporda geçen görsellerde çalışmaya </a:t>
            </a:r>
            <a:r>
              <a:rPr lang="tr-TR" b="1" dirty="0" smtClean="0">
                <a:solidFill>
                  <a:srgbClr val="0070C0"/>
                </a:solidFill>
              </a:rPr>
              <a:t>ait il, ilçe, kurum, vali, kaymakam, okul müdürü vb. kişi ya da kurumların isimleri belirtilmiş</a:t>
            </a:r>
            <a:r>
              <a:rPr lang="tr-TR" dirty="0" smtClean="0"/>
              <a:t> ya da raporun ait olduğu </a:t>
            </a:r>
            <a:r>
              <a:rPr lang="tr-TR" b="1" dirty="0" smtClean="0">
                <a:solidFill>
                  <a:srgbClr val="FF0000"/>
                </a:solidFill>
              </a:rPr>
              <a:t>kişi veya kurum </a:t>
            </a:r>
            <a:r>
              <a:rPr lang="tr-TR" dirty="0" smtClean="0"/>
              <a:t>rapordan anlaşılabiliyorsa </a:t>
            </a:r>
          </a:p>
          <a:p>
            <a:pPr>
              <a:lnSpc>
                <a:spcPct val="150000"/>
              </a:lnSpc>
              <a:defRPr/>
            </a:pPr>
            <a:r>
              <a:rPr lang="tr-TR" b="1" dirty="0" smtClean="0">
                <a:solidFill>
                  <a:srgbClr val="FF0000"/>
                </a:solidFill>
              </a:rPr>
              <a:t>Bu tür raporlar </a:t>
            </a:r>
            <a:r>
              <a:rPr lang="tr-TR" b="1" dirty="0">
                <a:solidFill>
                  <a:srgbClr val="FF0000"/>
                </a:solidFill>
              </a:rPr>
              <a:t>Değerlendirme dışı </a:t>
            </a:r>
            <a:r>
              <a:rPr lang="tr-TR" b="1" dirty="0" smtClean="0">
                <a:solidFill>
                  <a:srgbClr val="FF0000"/>
                </a:solidFill>
              </a:rPr>
              <a:t>bırakılacaktır.</a:t>
            </a:r>
          </a:p>
          <a:p>
            <a:pPr algn="just">
              <a:lnSpc>
                <a:spcPct val="150000"/>
              </a:lnSpc>
              <a:defRPr/>
            </a:pPr>
            <a:endParaRPr lang="tr-TR" dirty="0"/>
          </a:p>
        </p:txBody>
      </p:sp>
    </p:spTree>
    <p:extLst>
      <p:ext uri="{BB962C8B-B14F-4D97-AF65-F5344CB8AC3E}">
        <p14:creationId xmlns:p14="http://schemas.microsoft.com/office/powerpoint/2010/main" val="18306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par>
                          <p:cTn id="26" fill="hold">
                            <p:stCondLst>
                              <p:cond delay="3500"/>
                            </p:stCondLst>
                            <p:childTnLst>
                              <p:par>
                                <p:cTn id="27" presetID="55"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childTnLst>
                          </p:cTn>
                        </p:par>
                        <p:par>
                          <p:cTn id="32" fill="hold">
                            <p:stCondLst>
                              <p:cond delay="4500"/>
                            </p:stCondLst>
                            <p:childTnLst>
                              <p:par>
                                <p:cTn id="33" presetID="55"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par>
                          <p:cTn id="38" fill="hold">
                            <p:stCondLst>
                              <p:cond delay="5500"/>
                            </p:stCondLst>
                            <p:childTnLst>
                              <p:par>
                                <p:cTn id="39" presetID="55"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151731" y="242371"/>
            <a:ext cx="6913562" cy="908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4000" b="1" dirty="0" smtClean="0">
                <a:solidFill>
                  <a:schemeClr val="bg1"/>
                </a:solidFill>
              </a:rPr>
              <a:t>TEŞEKKÜR EDERİM</a:t>
            </a:r>
            <a:endParaRPr lang="tr-TR" sz="4000" b="1" dirty="0">
              <a:solidFill>
                <a:schemeClr val="bg1"/>
              </a:solidFill>
            </a:endParaRPr>
          </a:p>
        </p:txBody>
      </p:sp>
      <p:sp>
        <p:nvSpPr>
          <p:cNvPr id="3" name="2 İçerik Yer Tutucusu"/>
          <p:cNvSpPr txBox="1">
            <a:spLocks/>
          </p:cNvSpPr>
          <p:nvPr/>
        </p:nvSpPr>
        <p:spPr>
          <a:xfrm>
            <a:off x="323850" y="1630496"/>
            <a:ext cx="8569325" cy="10466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tr-TR" altLang="tr-TR" sz="2800" b="1" dirty="0" smtClean="0"/>
              <a:t>Çözümde görev almayanlar problemin bir parçası olurlar </a:t>
            </a:r>
            <a:r>
              <a:rPr lang="tr-TR" altLang="tr-TR" sz="2800" dirty="0" smtClean="0"/>
              <a:t>								</a:t>
            </a:r>
            <a:r>
              <a:rPr lang="tr-TR" altLang="tr-TR" sz="2800" i="1" dirty="0" err="1" smtClean="0"/>
              <a:t>Geothe</a:t>
            </a:r>
            <a:endParaRPr lang="tr-TR" altLang="tr-TR" sz="2800" i="1" dirty="0" smtClean="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5106875"/>
            <a:ext cx="1853588" cy="11846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2 İçerik Yer Tutucusu"/>
          <p:cNvSpPr txBox="1">
            <a:spLocks/>
          </p:cNvSpPr>
          <p:nvPr/>
        </p:nvSpPr>
        <p:spPr bwMode="auto">
          <a:xfrm>
            <a:off x="2686676" y="5273977"/>
            <a:ext cx="4209883" cy="85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4" tIns="42198" rIns="84394" bIns="42198"/>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Font typeface="Wingdings 2" pitchFamily="18" charset="2"/>
              <a:buNone/>
              <a:defRPr/>
            </a:pPr>
            <a:r>
              <a:rPr lang="tr-TR" altLang="tr-TR" sz="1108" b="1" dirty="0"/>
              <a:t>Mersin İl Millî Eğitim Müdürlüğü </a:t>
            </a:r>
          </a:p>
          <a:p>
            <a:pPr>
              <a:lnSpc>
                <a:spcPct val="90000"/>
              </a:lnSpc>
              <a:spcBef>
                <a:spcPct val="20000"/>
              </a:spcBef>
              <a:buFont typeface="Wingdings 2" pitchFamily="18" charset="2"/>
              <a:buNone/>
              <a:defRPr/>
            </a:pPr>
            <a:r>
              <a:rPr lang="tr-TR" altLang="tr-TR" sz="1108" b="1" dirty="0"/>
              <a:t>Dumlupınar Mahallesi GMK.  Bulvarı Yenişehir / MERSİN </a:t>
            </a:r>
          </a:p>
          <a:p>
            <a:pPr>
              <a:lnSpc>
                <a:spcPct val="90000"/>
              </a:lnSpc>
              <a:spcBef>
                <a:spcPct val="20000"/>
              </a:spcBef>
              <a:buFont typeface="Wingdings 2" pitchFamily="18" charset="2"/>
              <a:buNone/>
              <a:defRPr/>
            </a:pPr>
            <a:r>
              <a:rPr lang="tr-TR" altLang="tr-TR" sz="1108" b="1" dirty="0"/>
              <a:t>Telefon: 0 (324) 327 01 87- 88  </a:t>
            </a:r>
          </a:p>
          <a:p>
            <a:pPr>
              <a:lnSpc>
                <a:spcPct val="90000"/>
              </a:lnSpc>
              <a:spcBef>
                <a:spcPct val="20000"/>
              </a:spcBef>
              <a:buFont typeface="Wingdings 2" pitchFamily="18" charset="2"/>
              <a:buNone/>
              <a:defRPr/>
            </a:pPr>
            <a:r>
              <a:rPr lang="tr-TR" altLang="tr-TR" sz="1108" b="1" dirty="0"/>
              <a:t>Faks    : 0 (324) 327 35 18- 19 </a:t>
            </a:r>
          </a:p>
          <a:p>
            <a:pPr marL="0" indent="0">
              <a:lnSpc>
                <a:spcPct val="90000"/>
              </a:lnSpc>
              <a:spcBef>
                <a:spcPct val="20000"/>
              </a:spcBef>
              <a:defRPr/>
            </a:pPr>
            <a:endParaRPr lang="tr-TR" altLang="tr-TR" sz="1015" dirty="0">
              <a:latin typeface="Constantia" pitchFamily="18" charset="0"/>
            </a:endParaRPr>
          </a:p>
        </p:txBody>
      </p:sp>
      <p:sp>
        <p:nvSpPr>
          <p:cNvPr id="6" name="2 İçerik Yer Tutucusu"/>
          <p:cNvSpPr txBox="1">
            <a:spLocks/>
          </p:cNvSpPr>
          <p:nvPr/>
        </p:nvSpPr>
        <p:spPr>
          <a:xfrm>
            <a:off x="323850" y="3320816"/>
            <a:ext cx="8569325" cy="85296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tr-TR" altLang="tr-TR" sz="4600" b="1" dirty="0" smtClean="0">
                <a:latin typeface="Constantia" panose="02030602050306030303" pitchFamily="18" charset="0"/>
              </a:rPr>
              <a:t>ERKAN ÇUHADAR</a:t>
            </a:r>
          </a:p>
        </p:txBody>
      </p:sp>
    </p:spTree>
    <p:extLst>
      <p:ext uri="{BB962C8B-B14F-4D97-AF65-F5344CB8AC3E}">
        <p14:creationId xmlns:p14="http://schemas.microsoft.com/office/powerpoint/2010/main" val="9252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087055" y="275422"/>
            <a:ext cx="6913562" cy="908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5000" b="1" dirty="0" smtClean="0">
                <a:solidFill>
                  <a:schemeClr val="bg1"/>
                </a:solidFill>
              </a:rPr>
              <a:t>AMAÇ</a:t>
            </a:r>
            <a:endParaRPr lang="tr-TR" sz="5000" b="1" dirty="0">
              <a:solidFill>
                <a:schemeClr val="bg1"/>
              </a:solidFill>
            </a:endParaRPr>
          </a:p>
        </p:txBody>
      </p:sp>
      <p:sp>
        <p:nvSpPr>
          <p:cNvPr id="3" name="İçerik Yer Tutucusu 2"/>
          <p:cNvSpPr txBox="1">
            <a:spLocks/>
          </p:cNvSpPr>
          <p:nvPr/>
        </p:nvSpPr>
        <p:spPr>
          <a:xfrm>
            <a:off x="323849" y="1542362"/>
            <a:ext cx="8709981" cy="181778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defRPr/>
            </a:pPr>
            <a:r>
              <a:rPr lang="tr-TR" dirty="0" smtClean="0"/>
              <a:t>Eğitim ve öğretim alanında özgün ve modern uygulamaların;</a:t>
            </a:r>
          </a:p>
          <a:p>
            <a:pPr algn="l">
              <a:buFont typeface="Wingdings" panose="05000000000000000000" pitchFamily="2" charset="2"/>
              <a:buChar char="Ø"/>
              <a:defRPr/>
            </a:pPr>
            <a:r>
              <a:rPr lang="tr-TR" dirty="0" smtClean="0"/>
              <a:t>Ödüllendirilerek teşvik edilmesi,</a:t>
            </a:r>
          </a:p>
          <a:p>
            <a:pPr algn="l">
              <a:buFont typeface="Wingdings" panose="05000000000000000000" pitchFamily="2" charset="2"/>
              <a:buChar char="Ø"/>
              <a:defRPr/>
            </a:pPr>
            <a:r>
              <a:rPr lang="tr-TR" dirty="0" smtClean="0"/>
              <a:t>Paylaşımının sağlanması,</a:t>
            </a:r>
          </a:p>
          <a:p>
            <a:pPr algn="l">
              <a:buFont typeface="Wingdings" panose="05000000000000000000" pitchFamily="2" charset="2"/>
              <a:buChar char="Ø"/>
              <a:defRPr/>
            </a:pPr>
            <a:r>
              <a:rPr lang="tr-TR" dirty="0" smtClean="0"/>
              <a:t>Kalitesinin artırılması,</a:t>
            </a:r>
          </a:p>
          <a:p>
            <a:pPr algn="l">
              <a:defRPr/>
            </a:pPr>
            <a:r>
              <a:rPr lang="tr-TR" dirty="0" smtClean="0"/>
              <a:t>Amacı ile 2011-2012 Eğitim Öğretim yılında uygulama başlanmıştır.</a:t>
            </a:r>
          </a:p>
          <a:p>
            <a:pPr>
              <a:buFontTx/>
              <a:buNone/>
              <a:defRPr/>
            </a:pPr>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7430" y="3360145"/>
            <a:ext cx="5486400" cy="3086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1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098072" y="264405"/>
            <a:ext cx="6913562" cy="90805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b="1" dirty="0">
                <a:solidFill>
                  <a:schemeClr val="bg1"/>
                </a:solidFill>
              </a:rPr>
              <a:t>EĞİTİM VE ÖĞRETİMDE YENİLİKÇİLİK ÖDÜLLERİ</a:t>
            </a:r>
            <a:endParaRPr lang="tr-TR" dirty="0">
              <a:solidFill>
                <a:schemeClr val="bg1"/>
              </a:solidFill>
            </a:endParaRPr>
          </a:p>
          <a:p>
            <a:pPr>
              <a:lnSpc>
                <a:spcPct val="120000"/>
              </a:lnSpc>
            </a:pPr>
            <a:r>
              <a:rPr lang="tr-TR" b="1" dirty="0">
                <a:solidFill>
                  <a:schemeClr val="bg1"/>
                </a:solidFill>
              </a:rPr>
              <a:t>2015-2016 EĞİTİM VE ÖĞRETİM YILI ÖDÜL SÜRECİ</a:t>
            </a:r>
            <a:endParaRPr lang="tr-TR" dirty="0">
              <a:solidFill>
                <a:schemeClr val="bg1"/>
              </a:solidFill>
            </a:endParaRPr>
          </a:p>
        </p:txBody>
      </p:sp>
      <p:sp>
        <p:nvSpPr>
          <p:cNvPr id="3" name="İçerik Yer Tutucusu 2"/>
          <p:cNvSpPr txBox="1">
            <a:spLocks/>
          </p:cNvSpPr>
          <p:nvPr/>
        </p:nvSpPr>
        <p:spPr>
          <a:xfrm>
            <a:off x="323849" y="1542362"/>
            <a:ext cx="8709981" cy="47042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tr-TR" b="1" dirty="0">
                <a:solidFill>
                  <a:srgbClr val="FF0000"/>
                </a:solidFill>
              </a:rPr>
              <a:t>2016-6 </a:t>
            </a:r>
            <a:r>
              <a:rPr lang="tr-TR" b="1" dirty="0" err="1">
                <a:solidFill>
                  <a:srgbClr val="FF0000"/>
                </a:solidFill>
              </a:rPr>
              <a:t>Nolu</a:t>
            </a:r>
            <a:r>
              <a:rPr lang="tr-TR" b="1" dirty="0">
                <a:solidFill>
                  <a:srgbClr val="FF0000"/>
                </a:solidFill>
              </a:rPr>
              <a:t> </a:t>
            </a:r>
            <a:r>
              <a:rPr lang="tr-TR" dirty="0" smtClean="0"/>
              <a:t>Bakanlık Genelgesi kapsamında </a:t>
            </a:r>
            <a:r>
              <a:rPr lang="tr-TR" b="1" dirty="0">
                <a:solidFill>
                  <a:srgbClr val="FF0000"/>
                </a:solidFill>
              </a:rPr>
              <a:t>2015-2016</a:t>
            </a:r>
            <a:r>
              <a:rPr lang="tr-TR" dirty="0"/>
              <a:t> Eğitim öğretim yılında </a:t>
            </a:r>
            <a:r>
              <a:rPr lang="tr-TR" b="1" dirty="0">
                <a:solidFill>
                  <a:srgbClr val="FF0000"/>
                </a:solidFill>
              </a:rPr>
              <a:t>4. Kez </a:t>
            </a:r>
            <a:r>
              <a:rPr lang="tr-TR" dirty="0"/>
              <a:t>düzenlenen Eğitim Öğretimde Yenilikçilik Ödülleri başvuruları </a:t>
            </a:r>
            <a:r>
              <a:rPr lang="tr-TR" b="1" dirty="0">
                <a:solidFill>
                  <a:srgbClr val="FF0000"/>
                </a:solidFill>
              </a:rPr>
              <a:t>10 Mayıs 2016 </a:t>
            </a:r>
            <a:r>
              <a:rPr lang="tr-TR" dirty="0" smtClean="0"/>
              <a:t>tarihinde </a:t>
            </a:r>
            <a:r>
              <a:rPr lang="tr-TR" dirty="0"/>
              <a:t>tamamlanmıştır.  </a:t>
            </a:r>
          </a:p>
          <a:p>
            <a:pPr algn="just">
              <a:lnSpc>
                <a:spcPct val="150000"/>
              </a:lnSpc>
            </a:pPr>
            <a:r>
              <a:rPr lang="tr-TR" dirty="0"/>
              <a:t>Okul-kurumlarımızdan aldığımız bilgiler doğrultusunda Eğitim Öğretimde Yenilikçilik Ödüllerine ilimizden yapılan başvurular ile ilgili istatistikler </a:t>
            </a:r>
            <a:r>
              <a:rPr lang="tr-TR" dirty="0" smtClean="0"/>
              <a:t>şu şekildedir. </a:t>
            </a:r>
            <a:endParaRPr lang="tr-TR" dirty="0"/>
          </a:p>
        </p:txBody>
      </p:sp>
    </p:spTree>
    <p:extLst>
      <p:ext uri="{BB962C8B-B14F-4D97-AF65-F5344CB8AC3E}">
        <p14:creationId xmlns:p14="http://schemas.microsoft.com/office/powerpoint/2010/main" val="31778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098072" y="264405"/>
            <a:ext cx="6913562" cy="90805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b="1" dirty="0">
                <a:solidFill>
                  <a:schemeClr val="bg1"/>
                </a:solidFill>
              </a:rPr>
              <a:t>EĞİTİM VE ÖĞRETİMDE YENİLİKÇİLİK ÖDÜLLERİ</a:t>
            </a:r>
            <a:endParaRPr lang="tr-TR" dirty="0">
              <a:solidFill>
                <a:schemeClr val="bg1"/>
              </a:solidFill>
            </a:endParaRPr>
          </a:p>
          <a:p>
            <a:pPr>
              <a:lnSpc>
                <a:spcPct val="120000"/>
              </a:lnSpc>
            </a:pPr>
            <a:r>
              <a:rPr lang="tr-TR" b="1" dirty="0" smtClean="0">
                <a:solidFill>
                  <a:schemeClr val="bg1"/>
                </a:solidFill>
              </a:rPr>
              <a:t>MERSİN SÜRECİ</a:t>
            </a:r>
            <a:endParaRPr lang="tr-TR" dirty="0">
              <a:solidFill>
                <a:schemeClr val="bg1"/>
              </a:solidFill>
            </a:endParaRPr>
          </a:p>
        </p:txBody>
      </p:sp>
      <p:graphicFrame>
        <p:nvGraphicFramePr>
          <p:cNvPr id="6" name="Diyagram 5"/>
          <p:cNvGraphicFramePr/>
          <p:nvPr>
            <p:extLst>
              <p:ext uri="{D42A27DB-BD31-4B8C-83A1-F6EECF244321}">
                <p14:modId xmlns:p14="http://schemas.microsoft.com/office/powerpoint/2010/main" val="858432184"/>
              </p:ext>
            </p:extLst>
          </p:nvPr>
        </p:nvGraphicFramePr>
        <p:xfrm>
          <a:off x="105613" y="1534531"/>
          <a:ext cx="5535023" cy="4654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5739789" y="1635101"/>
            <a:ext cx="3404211" cy="1475404"/>
          </a:xfrm>
          <a:prstGeom prst="rect">
            <a:avLst/>
          </a:prstGeom>
        </p:spPr>
        <p:txBody>
          <a:bodyPr wrap="square">
            <a:spAutoFit/>
          </a:bodyPr>
          <a:lstStyle/>
          <a:p>
            <a:pPr marL="342900" lvl="0" indent="-342900" algn="just">
              <a:lnSpc>
                <a:spcPct val="107000"/>
              </a:lnSpc>
              <a:spcAft>
                <a:spcPts val="0"/>
              </a:spcAft>
              <a:buFont typeface="Calibri" panose="020F0502020204030204" pitchFamily="34" charset="0"/>
              <a:buChar char="-"/>
            </a:pPr>
            <a:r>
              <a:rPr lang="tr-TR" sz="1400" dirty="0">
                <a:latin typeface="Calibri" panose="020F0502020204030204" pitchFamily="34" charset="0"/>
                <a:ea typeface="Calibri" panose="020F0502020204030204" pitchFamily="34" charset="0"/>
                <a:cs typeface="Times New Roman" panose="02020603050405020304" pitchFamily="18" charset="0"/>
              </a:rPr>
              <a:t>Akdeniz Abdulkadir Perşembe Mesleki Teknik Anadolu Lisesi</a:t>
            </a:r>
          </a:p>
          <a:p>
            <a:pPr marL="342900" lvl="0" indent="-342900" algn="just">
              <a:lnSpc>
                <a:spcPct val="107000"/>
              </a:lnSpc>
              <a:spcAft>
                <a:spcPts val="0"/>
              </a:spcAft>
              <a:buFont typeface="Calibri" panose="020F0502020204030204" pitchFamily="34" charset="0"/>
              <a:buChar char="-"/>
            </a:pPr>
            <a:r>
              <a:rPr lang="tr-TR"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Toroslar Hafsa Sultan Mesleki Teknik Anadolu Lisesi</a:t>
            </a:r>
          </a:p>
          <a:p>
            <a:pPr marL="342900" lvl="0" indent="-342900" algn="just">
              <a:lnSpc>
                <a:spcPct val="107000"/>
              </a:lnSpc>
              <a:spcAft>
                <a:spcPts val="0"/>
              </a:spcAft>
              <a:buFont typeface="Calibri" panose="020F0502020204030204" pitchFamily="34" charset="0"/>
              <a:buChar char="-"/>
            </a:pPr>
            <a:r>
              <a:rPr lang="tr-TR"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Silifke TOKİ Ortaokulu</a:t>
            </a:r>
          </a:p>
          <a:p>
            <a:pPr marL="342900" lvl="0" indent="-342900" algn="just">
              <a:lnSpc>
                <a:spcPct val="107000"/>
              </a:lnSpc>
              <a:spcAft>
                <a:spcPts val="800"/>
              </a:spcAft>
              <a:buFont typeface="Calibri" panose="020F0502020204030204" pitchFamily="34" charset="0"/>
              <a:buChar char="-"/>
            </a:pPr>
            <a:r>
              <a:rPr lang="tr-TR"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Yenişehir İlçe Millî Eğitim Müdürlüğü</a:t>
            </a:r>
          </a:p>
        </p:txBody>
      </p:sp>
      <p:sp>
        <p:nvSpPr>
          <p:cNvPr id="9" name="Dikdörtgen 8"/>
          <p:cNvSpPr/>
          <p:nvPr/>
        </p:nvSpPr>
        <p:spPr>
          <a:xfrm>
            <a:off x="5739789" y="3711825"/>
            <a:ext cx="3327094" cy="2246769"/>
          </a:xfrm>
          <a:prstGeom prst="rect">
            <a:avLst/>
          </a:prstGeom>
        </p:spPr>
        <p:txBody>
          <a:bodyPr wrap="square" anchor="ctr">
            <a:spAutoFit/>
          </a:bodyPr>
          <a:lstStyle/>
          <a:p>
            <a:pPr marL="342900" lvl="0" indent="-342900">
              <a:buFont typeface="Symbol" panose="05050102010706020507" pitchFamily="18" charset="2"/>
              <a:buChar char=""/>
              <a:tabLst>
                <a:tab pos="228600" algn="dec"/>
                <a:tab pos="228600" algn="dec"/>
                <a:tab pos="1510665" algn="dec"/>
                <a:tab pos="3488690" algn="l"/>
              </a:tabLst>
            </a:pPr>
            <a:r>
              <a:rPr lang="tr-TR" sz="1400" dirty="0" smtClean="0">
                <a:latin typeface="Calibri" panose="020F0502020204030204" pitchFamily="34" charset="0"/>
                <a:ea typeface="Times New Roman" panose="02020603050405020304" pitchFamily="18" charset="0"/>
                <a:cs typeface="Times New Roman" panose="02020603050405020304" pitchFamily="18" charset="0"/>
              </a:rPr>
              <a:t>Akdeniz Zeytinlibahçe </a:t>
            </a:r>
            <a:r>
              <a:rPr lang="tr-TR" sz="1400" dirty="0">
                <a:latin typeface="Calibri" panose="020F0502020204030204" pitchFamily="34" charset="0"/>
                <a:ea typeface="Times New Roman" panose="02020603050405020304" pitchFamily="18" charset="0"/>
                <a:cs typeface="Times New Roman" panose="02020603050405020304" pitchFamily="18" charset="0"/>
              </a:rPr>
              <a:t>Mesleki Ve Teknik Anadolu Lisesi</a:t>
            </a:r>
          </a:p>
          <a:p>
            <a:pPr marL="342900" lvl="0" indent="-342900">
              <a:buFont typeface="Symbol" panose="05050102010706020507" pitchFamily="18" charset="2"/>
              <a:buChar char=""/>
              <a:tabLst>
                <a:tab pos="228600" algn="dec"/>
                <a:tab pos="228600" algn="dec"/>
                <a:tab pos="1510665" algn="dec"/>
                <a:tab pos="3488690" algn="l"/>
              </a:tabLst>
            </a:pPr>
            <a:r>
              <a:rPr lang="tr-TR" sz="1400" dirty="0">
                <a:latin typeface="Calibri" panose="020F0502020204030204" pitchFamily="34" charset="0"/>
                <a:ea typeface="Times New Roman" panose="02020603050405020304" pitchFamily="18" charset="0"/>
                <a:cs typeface="Times New Roman" panose="02020603050405020304" pitchFamily="18" charset="0"/>
              </a:rPr>
              <a:t>Bozyazı Çok Programlı Anadolu Lisesi</a:t>
            </a:r>
          </a:p>
          <a:p>
            <a:pPr marL="342900" lvl="0" indent="-342900">
              <a:buFont typeface="Symbol" panose="05050102010706020507" pitchFamily="18" charset="2"/>
              <a:buChar char=""/>
              <a:tabLst>
                <a:tab pos="228600" algn="dec"/>
                <a:tab pos="228600" algn="dec"/>
                <a:tab pos="1510665" algn="dec"/>
                <a:tab pos="3488690" algn="l"/>
              </a:tabLst>
            </a:pPr>
            <a:r>
              <a:rPr lang="tr-TR" sz="1400" dirty="0" smtClean="0">
                <a:latin typeface="Calibri" panose="020F0502020204030204" pitchFamily="34" charset="0"/>
                <a:ea typeface="Times New Roman" panose="02020603050405020304" pitchFamily="18" charset="0"/>
                <a:cs typeface="Times New Roman" panose="02020603050405020304" pitchFamily="18" charset="0"/>
              </a:rPr>
              <a:t>Erdemli Şehit </a:t>
            </a:r>
            <a:r>
              <a:rPr lang="tr-TR" sz="1400" dirty="0">
                <a:latin typeface="Calibri" panose="020F0502020204030204" pitchFamily="34" charset="0"/>
                <a:ea typeface="Times New Roman" panose="02020603050405020304" pitchFamily="18" charset="0"/>
                <a:cs typeface="Times New Roman" panose="02020603050405020304" pitchFamily="18" charset="0"/>
              </a:rPr>
              <a:t>Öğretmen Hacı Ömer Serin İlkokulu</a:t>
            </a:r>
          </a:p>
          <a:p>
            <a:pPr marL="342900" lvl="0" indent="-342900">
              <a:buFont typeface="Symbol" panose="05050102010706020507" pitchFamily="18" charset="2"/>
              <a:buChar char=""/>
              <a:tabLst>
                <a:tab pos="228600" algn="dec"/>
                <a:tab pos="228600" algn="dec"/>
                <a:tab pos="1510665" algn="dec"/>
                <a:tab pos="3488690" algn="l"/>
              </a:tabLst>
            </a:pPr>
            <a:r>
              <a:rPr lang="tr-TR" sz="1400" dirty="0" smtClean="0">
                <a:latin typeface="Calibri" panose="020F0502020204030204" pitchFamily="34" charset="0"/>
                <a:ea typeface="Times New Roman" panose="02020603050405020304" pitchFamily="18" charset="0"/>
                <a:cs typeface="Times New Roman" panose="02020603050405020304" pitchFamily="18" charset="0"/>
              </a:rPr>
              <a:t>Mut Gazi </a:t>
            </a:r>
            <a:r>
              <a:rPr lang="tr-TR" sz="1400" dirty="0">
                <a:latin typeface="Calibri" panose="020F0502020204030204" pitchFamily="34" charset="0"/>
                <a:ea typeface="Times New Roman" panose="02020603050405020304" pitchFamily="18" charset="0"/>
                <a:cs typeface="Times New Roman" panose="02020603050405020304" pitchFamily="18" charset="0"/>
              </a:rPr>
              <a:t>Ortaokulu</a:t>
            </a:r>
          </a:p>
          <a:p>
            <a:pPr marL="342900" lvl="0" indent="-342900">
              <a:buFont typeface="Symbol" panose="05050102010706020507" pitchFamily="18" charset="2"/>
              <a:buChar char=""/>
              <a:tabLst>
                <a:tab pos="228600" algn="dec"/>
                <a:tab pos="228600" algn="dec"/>
                <a:tab pos="1510665" algn="dec"/>
                <a:tab pos="3488690" algn="l"/>
              </a:tabLst>
            </a:pPr>
            <a:r>
              <a:rPr lang="tr-TR" sz="1400" dirty="0">
                <a:latin typeface="Calibri" panose="020F0502020204030204" pitchFamily="34" charset="0"/>
                <a:ea typeface="Times New Roman" panose="02020603050405020304" pitchFamily="18" charset="0"/>
                <a:cs typeface="Times New Roman" panose="02020603050405020304" pitchFamily="18" charset="0"/>
              </a:rPr>
              <a:t>Mut Anadolu Lisesi</a:t>
            </a:r>
          </a:p>
          <a:p>
            <a:pPr marL="342900" lvl="0" indent="-342900">
              <a:buFont typeface="Symbol" panose="05050102010706020507" pitchFamily="18" charset="2"/>
              <a:buChar char=""/>
              <a:tabLst>
                <a:tab pos="228600" algn="dec"/>
                <a:tab pos="228600" algn="dec"/>
                <a:tab pos="1510665" algn="dec"/>
                <a:tab pos="3488690" algn="l"/>
              </a:tabLst>
            </a:pPr>
            <a:r>
              <a:rPr lang="tr-TR" sz="1400" dirty="0">
                <a:latin typeface="Calibri" panose="020F0502020204030204" pitchFamily="34" charset="0"/>
                <a:ea typeface="Times New Roman" panose="02020603050405020304" pitchFamily="18" charset="0"/>
                <a:cs typeface="Times New Roman" panose="02020603050405020304" pitchFamily="18" charset="0"/>
              </a:rPr>
              <a:t>Yenişehir Yunus Emre İmam Hatip Ortaokulu</a:t>
            </a:r>
          </a:p>
          <a:p>
            <a:pPr marL="342900" lvl="0" indent="-342900">
              <a:buFont typeface="Symbol" panose="05050102010706020507" pitchFamily="18" charset="2"/>
              <a:buChar char=""/>
              <a:tabLst>
                <a:tab pos="228600" algn="dec"/>
                <a:tab pos="228600" algn="dec"/>
                <a:tab pos="1510665" algn="dec"/>
                <a:tab pos="3488690" algn="l"/>
              </a:tabLst>
            </a:pPr>
            <a:r>
              <a:rPr lang="tr-TR" sz="1400" dirty="0">
                <a:latin typeface="Calibri" panose="020F0502020204030204" pitchFamily="34" charset="0"/>
                <a:ea typeface="Times New Roman" panose="02020603050405020304" pitchFamily="18" charset="0"/>
                <a:cs typeface="Times New Roman" panose="02020603050405020304" pitchFamily="18" charset="0"/>
              </a:rPr>
              <a:t>Yenişehir İlkokulu</a:t>
            </a:r>
          </a:p>
        </p:txBody>
      </p:sp>
    </p:spTree>
    <p:extLst>
      <p:ext uri="{BB962C8B-B14F-4D97-AF65-F5344CB8AC3E}">
        <p14:creationId xmlns:p14="http://schemas.microsoft.com/office/powerpoint/2010/main" val="23205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6">
                                            <p:graphicEl>
                                              <a:dgm id="{B0168E91-4851-490B-8C54-ED6C4A822842}"/>
                                            </p:graphicEl>
                                          </p:spTgt>
                                        </p:tgtEl>
                                        <p:attrNameLst>
                                          <p:attrName>style.visibility</p:attrName>
                                        </p:attrNameLst>
                                      </p:cBhvr>
                                      <p:to>
                                        <p:strVal val="visible"/>
                                      </p:to>
                                    </p:set>
                                    <p:anim calcmode="lin" valueType="num">
                                      <p:cBhvr additive="base">
                                        <p:cTn id="19" dur="500" fill="hold"/>
                                        <p:tgtEl>
                                          <p:spTgt spid="6">
                                            <p:graphicEl>
                                              <a:dgm id="{B0168E91-4851-490B-8C54-ED6C4A82284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B0168E91-4851-490B-8C54-ED6C4A822842}"/>
                                            </p:graphicEl>
                                          </p:spTgt>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6">
                                            <p:graphicEl>
                                              <a:dgm id="{4740445A-5DA6-4C57-AA99-572ADC5C098B}"/>
                                            </p:graphicEl>
                                          </p:spTgt>
                                        </p:tgtEl>
                                        <p:attrNameLst>
                                          <p:attrName>style.visibility</p:attrName>
                                        </p:attrNameLst>
                                      </p:cBhvr>
                                      <p:to>
                                        <p:strVal val="visible"/>
                                      </p:to>
                                    </p:set>
                                    <p:anim calcmode="lin" valueType="num">
                                      <p:cBhvr additive="base">
                                        <p:cTn id="24" dur="500" fill="hold"/>
                                        <p:tgtEl>
                                          <p:spTgt spid="6">
                                            <p:graphicEl>
                                              <a:dgm id="{4740445A-5DA6-4C57-AA99-572ADC5C098B}"/>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graphicEl>
                                              <a:dgm id="{4740445A-5DA6-4C57-AA99-572ADC5C098B}"/>
                                            </p:graphicEl>
                                          </p:spTgt>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1" fill="hold" grpId="0" nodeType="afterEffect">
                                  <p:stCondLst>
                                    <p:cond delay="0"/>
                                  </p:stCondLst>
                                  <p:childTnLst>
                                    <p:set>
                                      <p:cBhvr>
                                        <p:cTn id="28" dur="1" fill="hold">
                                          <p:stCondLst>
                                            <p:cond delay="0"/>
                                          </p:stCondLst>
                                        </p:cTn>
                                        <p:tgtEl>
                                          <p:spTgt spid="6">
                                            <p:graphicEl>
                                              <a:dgm id="{479662A9-7E1C-4449-ADF1-45FD0F48C7F7}"/>
                                            </p:graphicEl>
                                          </p:spTgt>
                                        </p:tgtEl>
                                        <p:attrNameLst>
                                          <p:attrName>style.visibility</p:attrName>
                                        </p:attrNameLst>
                                      </p:cBhvr>
                                      <p:to>
                                        <p:strVal val="visible"/>
                                      </p:to>
                                    </p:set>
                                    <p:anim calcmode="lin" valueType="num">
                                      <p:cBhvr additive="base">
                                        <p:cTn id="29" dur="500" fill="hold"/>
                                        <p:tgtEl>
                                          <p:spTgt spid="6">
                                            <p:graphicEl>
                                              <a:dgm id="{479662A9-7E1C-4449-ADF1-45FD0F48C7F7}"/>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dgm id="{479662A9-7E1C-4449-ADF1-45FD0F48C7F7}"/>
                                            </p:graphicEl>
                                          </p:spTgt>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 presetClass="entr" presetSubtype="1" fill="hold" grpId="0" nodeType="afterEffect">
                                  <p:stCondLst>
                                    <p:cond delay="0"/>
                                  </p:stCondLst>
                                  <p:childTnLst>
                                    <p:set>
                                      <p:cBhvr>
                                        <p:cTn id="33" dur="1" fill="hold">
                                          <p:stCondLst>
                                            <p:cond delay="0"/>
                                          </p:stCondLst>
                                        </p:cTn>
                                        <p:tgtEl>
                                          <p:spTgt spid="6">
                                            <p:graphicEl>
                                              <a:dgm id="{2CC59BDA-975C-405F-B7E6-E4247688B859}"/>
                                            </p:graphicEl>
                                          </p:spTgt>
                                        </p:tgtEl>
                                        <p:attrNameLst>
                                          <p:attrName>style.visibility</p:attrName>
                                        </p:attrNameLst>
                                      </p:cBhvr>
                                      <p:to>
                                        <p:strVal val="visible"/>
                                      </p:to>
                                    </p:set>
                                    <p:anim calcmode="lin" valueType="num">
                                      <p:cBhvr additive="base">
                                        <p:cTn id="34" dur="500" fill="hold"/>
                                        <p:tgtEl>
                                          <p:spTgt spid="6">
                                            <p:graphicEl>
                                              <a:dgm id="{2CC59BDA-975C-405F-B7E6-E4247688B859}"/>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graphicEl>
                                              <a:dgm id="{2CC59BDA-975C-405F-B7E6-E4247688B859}"/>
                                            </p:graphicEl>
                                          </p:spTgt>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up)">
                                      <p:cBhvr>
                                        <p:cTn id="39" dur="500"/>
                                        <p:tgtEl>
                                          <p:spTgt spid="7">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wipe(up)">
                                      <p:cBhvr>
                                        <p:cTn id="51" dur="500"/>
                                        <p:tgtEl>
                                          <p:spTgt spid="7">
                                            <p:txEl>
                                              <p:pRg st="3" end="3"/>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wipe(up)">
                                      <p:cBhvr>
                                        <p:cTn id="55" dur="500"/>
                                        <p:tgtEl>
                                          <p:spTgt spid="9">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wipe(up)">
                                      <p:cBhvr>
                                        <p:cTn id="59" dur="500"/>
                                        <p:tgtEl>
                                          <p:spTgt spid="9">
                                            <p:txEl>
                                              <p:pRg st="1" end="1"/>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wipe(up)">
                                      <p:cBhvr>
                                        <p:cTn id="63" dur="500"/>
                                        <p:tgtEl>
                                          <p:spTgt spid="9">
                                            <p:txEl>
                                              <p:pRg st="2" end="2"/>
                                            </p:txEl>
                                          </p:spTgt>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up)">
                                      <p:cBhvr>
                                        <p:cTn id="67" dur="500"/>
                                        <p:tgtEl>
                                          <p:spTgt spid="9">
                                            <p:txEl>
                                              <p:pRg st="3" end="3"/>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9">
                                            <p:txEl>
                                              <p:pRg st="4" end="4"/>
                                            </p:txEl>
                                          </p:spTgt>
                                        </p:tgtEl>
                                        <p:attrNameLst>
                                          <p:attrName>style.visibility</p:attrName>
                                        </p:attrNameLst>
                                      </p:cBhvr>
                                      <p:to>
                                        <p:strVal val="visible"/>
                                      </p:to>
                                    </p:set>
                                    <p:animEffect transition="in" filter="wipe(up)">
                                      <p:cBhvr>
                                        <p:cTn id="71" dur="500"/>
                                        <p:tgtEl>
                                          <p:spTgt spid="9">
                                            <p:txEl>
                                              <p:pRg st="4" end="4"/>
                                            </p:txEl>
                                          </p:spTgt>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9">
                                            <p:txEl>
                                              <p:pRg st="5" end="5"/>
                                            </p:txEl>
                                          </p:spTgt>
                                        </p:tgtEl>
                                        <p:attrNameLst>
                                          <p:attrName>style.visibility</p:attrName>
                                        </p:attrNameLst>
                                      </p:cBhvr>
                                      <p:to>
                                        <p:strVal val="visible"/>
                                      </p:to>
                                    </p:set>
                                    <p:animEffect transition="in" filter="wipe(up)">
                                      <p:cBhvr>
                                        <p:cTn id="75" dur="500"/>
                                        <p:tgtEl>
                                          <p:spTgt spid="9">
                                            <p:txEl>
                                              <p:pRg st="5" end="5"/>
                                            </p:txEl>
                                          </p:spTgt>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9">
                                            <p:txEl>
                                              <p:pRg st="6" end="6"/>
                                            </p:txEl>
                                          </p:spTgt>
                                        </p:tgtEl>
                                        <p:attrNameLst>
                                          <p:attrName>style.visibility</p:attrName>
                                        </p:attrNameLst>
                                      </p:cBhvr>
                                      <p:to>
                                        <p:strVal val="visible"/>
                                      </p:to>
                                    </p:set>
                                    <p:animEffect transition="in" filter="wipe(up)">
                                      <p:cBhvr>
                                        <p:cTn id="7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Sub>
          <a:bldDgm bld="one"/>
        </p:bldSub>
      </p:bldGraphic>
      <p:bldP spid="7"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457699461"/>
              </p:ext>
            </p:extLst>
          </p:nvPr>
        </p:nvGraphicFramePr>
        <p:xfrm>
          <a:off x="181223" y="1493260"/>
          <a:ext cx="3740781" cy="4735035"/>
        </p:xfrm>
        <a:graphic>
          <a:graphicData uri="http://schemas.openxmlformats.org/drawingml/2006/table">
            <a:tbl>
              <a:tblPr firstRow="1" firstCol="1" bandRow="1">
                <a:tableStyleId>{21E4AEA4-8DFA-4A89-87EB-49C32662AFE0}</a:tableStyleId>
              </a:tblPr>
              <a:tblGrid>
                <a:gridCol w="1328088">
                  <a:extLst>
                    <a:ext uri="{9D8B030D-6E8A-4147-A177-3AD203B41FA5}">
                      <a16:colId xmlns="" xmlns:a16="http://schemas.microsoft.com/office/drawing/2014/main" val="3170052610"/>
                    </a:ext>
                  </a:extLst>
                </a:gridCol>
                <a:gridCol w="804231">
                  <a:extLst>
                    <a:ext uri="{9D8B030D-6E8A-4147-A177-3AD203B41FA5}">
                      <a16:colId xmlns="" xmlns:a16="http://schemas.microsoft.com/office/drawing/2014/main" val="3947124580"/>
                    </a:ext>
                  </a:extLst>
                </a:gridCol>
                <a:gridCol w="804231">
                  <a:extLst>
                    <a:ext uri="{9D8B030D-6E8A-4147-A177-3AD203B41FA5}">
                      <a16:colId xmlns="" xmlns:a16="http://schemas.microsoft.com/office/drawing/2014/main" val="4216590821"/>
                    </a:ext>
                  </a:extLst>
                </a:gridCol>
                <a:gridCol w="804231">
                  <a:extLst>
                    <a:ext uri="{9D8B030D-6E8A-4147-A177-3AD203B41FA5}">
                      <a16:colId xmlns="" xmlns:a16="http://schemas.microsoft.com/office/drawing/2014/main" val="712570869"/>
                    </a:ext>
                  </a:extLst>
                </a:gridCol>
              </a:tblGrid>
              <a:tr h="831299">
                <a:tc>
                  <a:txBody>
                    <a:bodyPr/>
                    <a:lstStyle/>
                    <a:p>
                      <a:pPr algn="ctr">
                        <a:lnSpc>
                          <a:spcPct val="107000"/>
                        </a:lnSpc>
                        <a:spcAft>
                          <a:spcPts val="0"/>
                        </a:spcAft>
                      </a:pPr>
                      <a:r>
                        <a:rPr lang="tr-TR" sz="1200" dirty="0">
                          <a:effectLst/>
                        </a:rPr>
                        <a:t>İLÇE ADI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200" dirty="0">
                          <a:effectLst/>
                        </a:rPr>
                        <a:t>KURUMSAL BAŞVURU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200" dirty="0">
                          <a:effectLst/>
                        </a:rPr>
                        <a:t>BİREYSEL BAŞVURU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200">
                          <a:effectLst/>
                        </a:rPr>
                        <a:t>BAŞVURU SAYISI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1314167112"/>
                  </a:ext>
                </a:extLst>
              </a:tr>
              <a:tr h="275200">
                <a:tc>
                  <a:txBody>
                    <a:bodyPr/>
                    <a:lstStyle/>
                    <a:p>
                      <a:pPr algn="l">
                        <a:lnSpc>
                          <a:spcPct val="107000"/>
                        </a:lnSpc>
                        <a:spcAft>
                          <a:spcPts val="0"/>
                        </a:spcAft>
                      </a:pPr>
                      <a:r>
                        <a:rPr lang="tr-TR" sz="1400" dirty="0">
                          <a:effectLst/>
                        </a:rPr>
                        <a:t>AKDENİZ</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35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3507672014"/>
                  </a:ext>
                </a:extLst>
              </a:tr>
              <a:tr h="275200">
                <a:tc>
                  <a:txBody>
                    <a:bodyPr/>
                    <a:lstStyle/>
                    <a:p>
                      <a:pPr algn="l">
                        <a:lnSpc>
                          <a:spcPct val="107000"/>
                        </a:lnSpc>
                        <a:spcAft>
                          <a:spcPts val="0"/>
                        </a:spcAft>
                      </a:pPr>
                      <a:r>
                        <a:rPr lang="tr-TR" sz="1400" dirty="0">
                          <a:effectLst/>
                        </a:rPr>
                        <a:t>ANAMUR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2235649159"/>
                  </a:ext>
                </a:extLst>
              </a:tr>
              <a:tr h="275200">
                <a:tc>
                  <a:txBody>
                    <a:bodyPr/>
                    <a:lstStyle/>
                    <a:p>
                      <a:pPr algn="l">
                        <a:lnSpc>
                          <a:spcPct val="107000"/>
                        </a:lnSpc>
                        <a:spcAft>
                          <a:spcPts val="0"/>
                        </a:spcAft>
                      </a:pPr>
                      <a:r>
                        <a:rPr lang="tr-TR" sz="1400" dirty="0">
                          <a:effectLst/>
                        </a:rPr>
                        <a:t>AYDINCIK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2402651789"/>
                  </a:ext>
                </a:extLst>
              </a:tr>
              <a:tr h="275200">
                <a:tc>
                  <a:txBody>
                    <a:bodyPr/>
                    <a:lstStyle/>
                    <a:p>
                      <a:pPr algn="l">
                        <a:lnSpc>
                          <a:spcPct val="107000"/>
                        </a:lnSpc>
                        <a:spcAft>
                          <a:spcPts val="0"/>
                        </a:spcAft>
                      </a:pPr>
                      <a:r>
                        <a:rPr lang="tr-TR" sz="1400">
                          <a:effectLst/>
                        </a:rPr>
                        <a:t>BOZYAZI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1764139417"/>
                  </a:ext>
                </a:extLst>
              </a:tr>
              <a:tr h="275200">
                <a:tc>
                  <a:txBody>
                    <a:bodyPr/>
                    <a:lstStyle/>
                    <a:p>
                      <a:pPr algn="l">
                        <a:lnSpc>
                          <a:spcPct val="107000"/>
                        </a:lnSpc>
                        <a:spcAft>
                          <a:spcPts val="0"/>
                        </a:spcAft>
                      </a:pPr>
                      <a:r>
                        <a:rPr lang="tr-TR" sz="1400">
                          <a:effectLst/>
                        </a:rPr>
                        <a:t>ÇAMLIYAYLA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1755505732"/>
                  </a:ext>
                </a:extLst>
              </a:tr>
              <a:tr h="275200">
                <a:tc>
                  <a:txBody>
                    <a:bodyPr/>
                    <a:lstStyle/>
                    <a:p>
                      <a:pPr algn="l">
                        <a:lnSpc>
                          <a:spcPct val="107000"/>
                        </a:lnSpc>
                        <a:spcAft>
                          <a:spcPts val="0"/>
                        </a:spcAft>
                      </a:pPr>
                      <a:r>
                        <a:rPr lang="tr-TR" sz="1400">
                          <a:effectLst/>
                        </a:rPr>
                        <a:t>ERDEMLİ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53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43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96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2057720546"/>
                  </a:ext>
                </a:extLst>
              </a:tr>
              <a:tr h="275200">
                <a:tc>
                  <a:txBody>
                    <a:bodyPr/>
                    <a:lstStyle/>
                    <a:p>
                      <a:pPr algn="l">
                        <a:lnSpc>
                          <a:spcPct val="107000"/>
                        </a:lnSpc>
                        <a:spcAft>
                          <a:spcPts val="0"/>
                        </a:spcAft>
                      </a:pPr>
                      <a:r>
                        <a:rPr lang="tr-TR" sz="1400">
                          <a:effectLst/>
                        </a:rPr>
                        <a:t>GÜLNAR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3382355053"/>
                  </a:ext>
                </a:extLst>
              </a:tr>
              <a:tr h="275200">
                <a:tc>
                  <a:txBody>
                    <a:bodyPr/>
                    <a:lstStyle/>
                    <a:p>
                      <a:pPr algn="l">
                        <a:lnSpc>
                          <a:spcPct val="107000"/>
                        </a:lnSpc>
                        <a:spcAft>
                          <a:spcPts val="0"/>
                        </a:spcAft>
                      </a:pPr>
                      <a:r>
                        <a:rPr lang="tr-TR" sz="1400">
                          <a:effectLst/>
                        </a:rPr>
                        <a:t>MEZİTLİ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3286707822"/>
                  </a:ext>
                </a:extLst>
              </a:tr>
              <a:tr h="275200">
                <a:tc>
                  <a:txBody>
                    <a:bodyPr/>
                    <a:lstStyle/>
                    <a:p>
                      <a:pPr algn="l">
                        <a:lnSpc>
                          <a:spcPct val="107000"/>
                        </a:lnSpc>
                        <a:spcAft>
                          <a:spcPts val="0"/>
                        </a:spcAft>
                      </a:pPr>
                      <a:r>
                        <a:rPr lang="tr-TR" sz="1400">
                          <a:effectLst/>
                        </a:rPr>
                        <a:t>MUT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34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23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57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255098823"/>
                  </a:ext>
                </a:extLst>
              </a:tr>
              <a:tr h="275200">
                <a:tc>
                  <a:txBody>
                    <a:bodyPr/>
                    <a:lstStyle/>
                    <a:p>
                      <a:pPr algn="l">
                        <a:lnSpc>
                          <a:spcPct val="107000"/>
                        </a:lnSpc>
                        <a:spcAft>
                          <a:spcPts val="0"/>
                        </a:spcAft>
                      </a:pPr>
                      <a:r>
                        <a:rPr lang="tr-TR" sz="1400">
                          <a:effectLst/>
                        </a:rPr>
                        <a:t>SİLİFKE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4241214845"/>
                  </a:ext>
                </a:extLst>
              </a:tr>
              <a:tr h="275200">
                <a:tc>
                  <a:txBody>
                    <a:bodyPr/>
                    <a:lstStyle/>
                    <a:p>
                      <a:pPr algn="l">
                        <a:lnSpc>
                          <a:spcPct val="107000"/>
                        </a:lnSpc>
                        <a:spcAft>
                          <a:spcPts val="0"/>
                        </a:spcAft>
                      </a:pPr>
                      <a:r>
                        <a:rPr lang="tr-TR" sz="1400">
                          <a:effectLst/>
                        </a:rPr>
                        <a:t>TARSUS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3807967775"/>
                  </a:ext>
                </a:extLst>
              </a:tr>
              <a:tr h="275200">
                <a:tc>
                  <a:txBody>
                    <a:bodyPr/>
                    <a:lstStyle/>
                    <a:p>
                      <a:pPr algn="l">
                        <a:lnSpc>
                          <a:spcPct val="107000"/>
                        </a:lnSpc>
                        <a:spcAft>
                          <a:spcPts val="0"/>
                        </a:spcAft>
                      </a:pPr>
                      <a:r>
                        <a:rPr lang="tr-TR" sz="1400">
                          <a:effectLst/>
                        </a:rPr>
                        <a:t>TOROSLAR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177807940"/>
                  </a:ext>
                </a:extLst>
              </a:tr>
              <a:tr h="275200">
                <a:tc>
                  <a:txBody>
                    <a:bodyPr/>
                    <a:lstStyle/>
                    <a:p>
                      <a:pPr algn="l">
                        <a:lnSpc>
                          <a:spcPct val="107000"/>
                        </a:lnSpc>
                        <a:spcAft>
                          <a:spcPts val="0"/>
                        </a:spcAft>
                      </a:pPr>
                      <a:r>
                        <a:rPr lang="tr-TR" sz="1400">
                          <a:effectLst/>
                        </a:rPr>
                        <a:t>YENİŞEHİR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34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a:effectLst/>
                        </a:rPr>
                        <a:t>12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1400" dirty="0">
                          <a:effectLst/>
                        </a:rPr>
                        <a:t>46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3344966930"/>
                  </a:ext>
                </a:extLst>
              </a:tr>
              <a:tr h="275200">
                <a:tc>
                  <a:txBody>
                    <a:bodyPr/>
                    <a:lstStyle/>
                    <a:p>
                      <a:pPr algn="l">
                        <a:lnSpc>
                          <a:spcPct val="107000"/>
                        </a:lnSpc>
                        <a:spcAft>
                          <a:spcPts val="0"/>
                        </a:spcAft>
                      </a:pPr>
                      <a:r>
                        <a:rPr lang="tr-TR" sz="1400" dirty="0">
                          <a:effectLst/>
                        </a:rPr>
                        <a:t>TOPLAM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2000" b="1" dirty="0">
                          <a:effectLst/>
                        </a:rPr>
                        <a:t>187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2000" b="1" dirty="0">
                          <a:effectLst/>
                        </a:rPr>
                        <a:t>111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tc>
                  <a:txBody>
                    <a:bodyPr/>
                    <a:lstStyle/>
                    <a:p>
                      <a:pPr algn="ctr">
                        <a:lnSpc>
                          <a:spcPct val="107000"/>
                        </a:lnSpc>
                        <a:spcAft>
                          <a:spcPts val="0"/>
                        </a:spcAft>
                      </a:pPr>
                      <a:r>
                        <a:rPr lang="tr-TR" sz="2000" b="1" dirty="0">
                          <a:effectLst/>
                        </a:rPr>
                        <a:t>298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167" marR="26167" marT="0" marB="0" anchor="ctr"/>
                </a:tc>
                <a:extLst>
                  <a:ext uri="{0D108BD9-81ED-4DB2-BD59-A6C34878D82A}">
                    <a16:rowId xmlns="" xmlns:a16="http://schemas.microsoft.com/office/drawing/2014/main" val="1446801103"/>
                  </a:ext>
                </a:extLst>
              </a:tr>
            </a:tbl>
          </a:graphicData>
        </a:graphic>
      </p:graphicFrame>
      <p:graphicFrame>
        <p:nvGraphicFramePr>
          <p:cNvPr id="6" name="Grafik 5"/>
          <p:cNvGraphicFramePr/>
          <p:nvPr>
            <p:extLst>
              <p:ext uri="{D42A27DB-BD31-4B8C-83A1-F6EECF244321}">
                <p14:modId xmlns:p14="http://schemas.microsoft.com/office/powerpoint/2010/main" val="1420522466"/>
              </p:ext>
            </p:extLst>
          </p:nvPr>
        </p:nvGraphicFramePr>
        <p:xfrm>
          <a:off x="4010140" y="1927951"/>
          <a:ext cx="4979623" cy="4098268"/>
        </p:xfrm>
        <a:graphic>
          <a:graphicData uri="http://schemas.openxmlformats.org/drawingml/2006/chart">
            <c:chart xmlns:c="http://schemas.openxmlformats.org/drawingml/2006/chart" xmlns:r="http://schemas.openxmlformats.org/officeDocument/2006/relationships" r:id="rId3"/>
          </a:graphicData>
        </a:graphic>
      </p:graphicFrame>
      <p:sp>
        <p:nvSpPr>
          <p:cNvPr id="7" name="Başlık 1"/>
          <p:cNvSpPr txBox="1">
            <a:spLocks/>
          </p:cNvSpPr>
          <p:nvPr/>
        </p:nvSpPr>
        <p:spPr>
          <a:xfrm>
            <a:off x="1098072" y="264405"/>
            <a:ext cx="6913562" cy="90805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b="1" dirty="0">
                <a:solidFill>
                  <a:schemeClr val="bg1"/>
                </a:solidFill>
              </a:rPr>
              <a:t>EĞİTİM VE ÖĞRETİMDE YENİLİKÇİLİK ÖDÜLLERİ</a:t>
            </a:r>
            <a:endParaRPr lang="tr-TR" dirty="0">
              <a:solidFill>
                <a:schemeClr val="bg1"/>
              </a:solidFill>
            </a:endParaRPr>
          </a:p>
          <a:p>
            <a:pPr>
              <a:lnSpc>
                <a:spcPct val="120000"/>
              </a:lnSpc>
            </a:pPr>
            <a:r>
              <a:rPr lang="tr-TR" b="1" dirty="0" smtClean="0">
                <a:solidFill>
                  <a:schemeClr val="bg1"/>
                </a:solidFill>
              </a:rPr>
              <a:t>MERSİN SÜRECİ</a:t>
            </a:r>
            <a:endParaRPr lang="tr-TR" dirty="0">
              <a:solidFill>
                <a:schemeClr val="bg1"/>
              </a:solidFill>
            </a:endParaRPr>
          </a:p>
        </p:txBody>
      </p:sp>
    </p:spTree>
    <p:extLst>
      <p:ext uri="{BB962C8B-B14F-4D97-AF65-F5344CB8AC3E}">
        <p14:creationId xmlns:p14="http://schemas.microsoft.com/office/powerpoint/2010/main" val="219348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up)">
                                      <p:cBhvr>
                                        <p:cTn id="17" dur="500"/>
                                        <p:tgtEl>
                                          <p:spTgt spid="6">
                                            <p:graphicEl>
                                              <a:chart seriesIdx="-3" categoryIdx="-3" bldStep="gridLegend"/>
                                            </p:graphicEl>
                                          </p:spTgt>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up)">
                                      <p:cBhvr>
                                        <p:cTn id="21" dur="500"/>
                                        <p:tgtEl>
                                          <p:spTgt spid="6">
                                            <p:graphicEl>
                                              <a:chart seriesIdx="-4" categoryIdx="0" bldStep="category"/>
                                            </p:graphicEl>
                                          </p:spTgt>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up)">
                                      <p:cBhvr>
                                        <p:cTn id="25" dur="500"/>
                                        <p:tgtEl>
                                          <p:spTgt spid="6">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417692492"/>
              </p:ext>
            </p:extLst>
          </p:nvPr>
        </p:nvGraphicFramePr>
        <p:xfrm>
          <a:off x="82702" y="1404679"/>
          <a:ext cx="8885027" cy="5006875"/>
        </p:xfrm>
        <a:graphic>
          <a:graphicData uri="http://schemas.openxmlformats.org/drawingml/2006/table">
            <a:tbl>
              <a:tblPr firstRow="1" firstCol="1" bandRow="1">
                <a:tableStyleId>{21E4AEA4-8DFA-4A89-87EB-49C32662AFE0}</a:tableStyleId>
              </a:tblPr>
              <a:tblGrid>
                <a:gridCol w="679397">
                  <a:extLst>
                    <a:ext uri="{9D8B030D-6E8A-4147-A177-3AD203B41FA5}">
                      <a16:colId xmlns="" xmlns:a16="http://schemas.microsoft.com/office/drawing/2014/main" val="102153537"/>
                    </a:ext>
                  </a:extLst>
                </a:gridCol>
                <a:gridCol w="1137315">
                  <a:extLst>
                    <a:ext uri="{9D8B030D-6E8A-4147-A177-3AD203B41FA5}">
                      <a16:colId xmlns="" xmlns:a16="http://schemas.microsoft.com/office/drawing/2014/main" val="1258200421"/>
                    </a:ext>
                  </a:extLst>
                </a:gridCol>
                <a:gridCol w="1413663">
                  <a:extLst>
                    <a:ext uri="{9D8B030D-6E8A-4147-A177-3AD203B41FA5}">
                      <a16:colId xmlns="" xmlns:a16="http://schemas.microsoft.com/office/drawing/2014/main" val="920945612"/>
                    </a:ext>
                  </a:extLst>
                </a:gridCol>
                <a:gridCol w="1413663">
                  <a:extLst>
                    <a:ext uri="{9D8B030D-6E8A-4147-A177-3AD203B41FA5}">
                      <a16:colId xmlns="" xmlns:a16="http://schemas.microsoft.com/office/drawing/2014/main" val="4089577090"/>
                    </a:ext>
                  </a:extLst>
                </a:gridCol>
                <a:gridCol w="1541858">
                  <a:extLst>
                    <a:ext uri="{9D8B030D-6E8A-4147-A177-3AD203B41FA5}">
                      <a16:colId xmlns="" xmlns:a16="http://schemas.microsoft.com/office/drawing/2014/main" val="2268255043"/>
                    </a:ext>
                  </a:extLst>
                </a:gridCol>
                <a:gridCol w="1285468">
                  <a:extLst>
                    <a:ext uri="{9D8B030D-6E8A-4147-A177-3AD203B41FA5}">
                      <a16:colId xmlns="" xmlns:a16="http://schemas.microsoft.com/office/drawing/2014/main" val="1761437597"/>
                    </a:ext>
                  </a:extLst>
                </a:gridCol>
                <a:gridCol w="1413663">
                  <a:extLst>
                    <a:ext uri="{9D8B030D-6E8A-4147-A177-3AD203B41FA5}">
                      <a16:colId xmlns="" xmlns:a16="http://schemas.microsoft.com/office/drawing/2014/main" val="843956695"/>
                    </a:ext>
                  </a:extLst>
                </a:gridCol>
              </a:tblGrid>
              <a:tr h="699543">
                <a:tc>
                  <a:txBody>
                    <a:bodyPr/>
                    <a:lstStyle/>
                    <a:p>
                      <a:pPr algn="ctr">
                        <a:lnSpc>
                          <a:spcPct val="107000"/>
                        </a:lnSpc>
                        <a:spcAft>
                          <a:spcPts val="0"/>
                        </a:spcAft>
                      </a:pPr>
                      <a:r>
                        <a:rPr lang="tr-TR" sz="1200" dirty="0">
                          <a:effectLst/>
                        </a:rPr>
                        <a:t>Sıra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rPr>
                        <a:t>İlçe Adı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rPr>
                        <a:t>Okul - Kurum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rPr>
                        <a:t>2015 Yılı Gönderilen Proje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rPr>
                        <a:t>2016 Yılı Gönderilmesi </a:t>
                      </a:r>
                      <a:r>
                        <a:rPr lang="tr-TR" sz="1200" dirty="0" smtClean="0">
                          <a:effectLst/>
                        </a:rPr>
                        <a:t>Hedeflenen Proje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smtClean="0">
                          <a:effectLst/>
                        </a:rPr>
                        <a:t>2016 Yılı Gönderilen Proje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smtClean="0">
                          <a:effectLst/>
                        </a:rPr>
                        <a:t>2016 Yılı</a:t>
                      </a:r>
                      <a:r>
                        <a:rPr lang="tr-TR" sz="1200" baseline="0" dirty="0" smtClean="0">
                          <a:effectLst/>
                        </a:rPr>
                        <a:t> </a:t>
                      </a:r>
                      <a:r>
                        <a:rPr lang="tr-TR" sz="1200" dirty="0" smtClean="0">
                          <a:effectLst/>
                        </a:rPr>
                        <a:t>Saha İncelemesine Kalan Proje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978245769"/>
                  </a:ext>
                </a:extLst>
              </a:tr>
              <a:tr h="306000">
                <a:tc>
                  <a:txBody>
                    <a:bodyPr/>
                    <a:lstStyle/>
                    <a:p>
                      <a:pPr algn="ctr">
                        <a:lnSpc>
                          <a:spcPct val="107000"/>
                        </a:lnSpc>
                        <a:spcAft>
                          <a:spcPts val="0"/>
                        </a:spcAft>
                      </a:pPr>
                      <a:r>
                        <a:rPr lang="tr-TR" sz="1300" dirty="0">
                          <a:effectLst/>
                        </a:rPr>
                        <a:t>1</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Akdeniz</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131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66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35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74656567"/>
                  </a:ext>
                </a:extLst>
              </a:tr>
              <a:tr h="306000">
                <a:tc>
                  <a:txBody>
                    <a:bodyPr/>
                    <a:lstStyle/>
                    <a:p>
                      <a:pPr algn="ctr">
                        <a:lnSpc>
                          <a:spcPct val="107000"/>
                        </a:lnSpc>
                        <a:spcAft>
                          <a:spcPts val="0"/>
                        </a:spcAft>
                      </a:pPr>
                      <a:r>
                        <a:rPr lang="tr-TR" sz="1300" dirty="0">
                          <a:effectLst/>
                        </a:rPr>
                        <a:t>2</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Anamur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24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24101744"/>
                  </a:ext>
                </a:extLst>
              </a:tr>
              <a:tr h="306000">
                <a:tc>
                  <a:txBody>
                    <a:bodyPr/>
                    <a:lstStyle/>
                    <a:p>
                      <a:pPr algn="ctr">
                        <a:lnSpc>
                          <a:spcPct val="107000"/>
                        </a:lnSpc>
                        <a:spcAft>
                          <a:spcPts val="0"/>
                        </a:spcAft>
                      </a:pPr>
                      <a:r>
                        <a:rPr lang="tr-TR" sz="1300">
                          <a:effectLst/>
                        </a:rPr>
                        <a:t>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Aydıncık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39723692"/>
                  </a:ext>
                </a:extLst>
              </a:tr>
              <a:tr h="306000">
                <a:tc>
                  <a:txBody>
                    <a:bodyPr/>
                    <a:lstStyle/>
                    <a:p>
                      <a:pPr algn="ctr">
                        <a:lnSpc>
                          <a:spcPct val="107000"/>
                        </a:lnSpc>
                        <a:spcAft>
                          <a:spcPts val="0"/>
                        </a:spcAft>
                      </a:pPr>
                      <a:r>
                        <a:rPr lang="tr-TR" sz="1300">
                          <a:effectLst/>
                        </a:rPr>
                        <a:t>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Bozyazı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35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48993279"/>
                  </a:ext>
                </a:extLst>
              </a:tr>
              <a:tr h="306000">
                <a:tc>
                  <a:txBody>
                    <a:bodyPr/>
                    <a:lstStyle/>
                    <a:p>
                      <a:pPr algn="ctr">
                        <a:lnSpc>
                          <a:spcPct val="107000"/>
                        </a:lnSpc>
                        <a:spcAft>
                          <a:spcPts val="0"/>
                        </a:spcAft>
                      </a:pPr>
                      <a:r>
                        <a:rPr lang="tr-TR" sz="1300">
                          <a:effectLst/>
                        </a:rPr>
                        <a:t>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Çamlıyayla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540590922"/>
                  </a:ext>
                </a:extLst>
              </a:tr>
              <a:tr h="306000">
                <a:tc>
                  <a:txBody>
                    <a:bodyPr/>
                    <a:lstStyle/>
                    <a:p>
                      <a:pPr algn="ctr">
                        <a:lnSpc>
                          <a:spcPct val="107000"/>
                        </a:lnSpc>
                        <a:spcAft>
                          <a:spcPts val="0"/>
                        </a:spcAft>
                      </a:pPr>
                      <a:r>
                        <a:rPr lang="tr-TR" sz="1300">
                          <a:effectLst/>
                        </a:rPr>
                        <a:t>6</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Erdemli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121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61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230568025"/>
                  </a:ext>
                </a:extLst>
              </a:tr>
              <a:tr h="306000">
                <a:tc>
                  <a:txBody>
                    <a:bodyPr/>
                    <a:lstStyle/>
                    <a:p>
                      <a:pPr algn="ctr">
                        <a:lnSpc>
                          <a:spcPct val="107000"/>
                        </a:lnSpc>
                        <a:spcAft>
                          <a:spcPts val="0"/>
                        </a:spcAft>
                      </a:pPr>
                      <a:r>
                        <a:rPr lang="tr-TR" sz="1300">
                          <a:effectLst/>
                        </a:rPr>
                        <a:t>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Gülnar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41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21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637132538"/>
                  </a:ext>
                </a:extLst>
              </a:tr>
              <a:tr h="306000">
                <a:tc>
                  <a:txBody>
                    <a:bodyPr/>
                    <a:lstStyle/>
                    <a:p>
                      <a:pPr algn="ctr">
                        <a:lnSpc>
                          <a:spcPct val="107000"/>
                        </a:lnSpc>
                        <a:spcAft>
                          <a:spcPts val="0"/>
                        </a:spcAft>
                      </a:pPr>
                      <a:r>
                        <a:rPr lang="tr-TR" sz="1300">
                          <a:effectLst/>
                        </a:rPr>
                        <a:t>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Mezitli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60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38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939400919"/>
                  </a:ext>
                </a:extLst>
              </a:tr>
              <a:tr h="306000">
                <a:tc>
                  <a:txBody>
                    <a:bodyPr/>
                    <a:lstStyle/>
                    <a:p>
                      <a:pPr algn="ctr">
                        <a:lnSpc>
                          <a:spcPct val="107000"/>
                        </a:lnSpc>
                        <a:spcAft>
                          <a:spcPts val="0"/>
                        </a:spcAft>
                      </a:pPr>
                      <a:r>
                        <a:rPr lang="tr-TR" sz="1300">
                          <a:effectLst/>
                        </a:rPr>
                        <a:t>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Mut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79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38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88980876"/>
                  </a:ext>
                </a:extLst>
              </a:tr>
              <a:tr h="306000">
                <a:tc>
                  <a:txBody>
                    <a:bodyPr/>
                    <a:lstStyle/>
                    <a:p>
                      <a:pPr algn="ctr">
                        <a:lnSpc>
                          <a:spcPct val="107000"/>
                        </a:lnSpc>
                        <a:spcAft>
                          <a:spcPts val="0"/>
                        </a:spcAft>
                      </a:pPr>
                      <a:r>
                        <a:rPr lang="tr-TR" sz="1300">
                          <a:effectLst/>
                        </a:rPr>
                        <a:t>10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Silifke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48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524500798"/>
                  </a:ext>
                </a:extLst>
              </a:tr>
              <a:tr h="306000">
                <a:tc>
                  <a:txBody>
                    <a:bodyPr/>
                    <a:lstStyle/>
                    <a:p>
                      <a:pPr algn="ctr">
                        <a:lnSpc>
                          <a:spcPct val="107000"/>
                        </a:lnSpc>
                        <a:spcAft>
                          <a:spcPts val="0"/>
                        </a:spcAft>
                      </a:pPr>
                      <a:r>
                        <a:rPr lang="tr-TR" sz="1300">
                          <a:effectLst/>
                        </a:rPr>
                        <a:t>11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Tarsus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97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111176363"/>
                  </a:ext>
                </a:extLst>
              </a:tr>
              <a:tr h="306000">
                <a:tc>
                  <a:txBody>
                    <a:bodyPr/>
                    <a:lstStyle/>
                    <a:p>
                      <a:pPr algn="ctr">
                        <a:lnSpc>
                          <a:spcPct val="107000"/>
                        </a:lnSpc>
                        <a:spcAft>
                          <a:spcPts val="0"/>
                        </a:spcAft>
                      </a:pPr>
                      <a:r>
                        <a:rPr lang="tr-TR" sz="1300">
                          <a:effectLst/>
                        </a:rPr>
                        <a:t>12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Toroslar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112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64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509866862"/>
                  </a:ext>
                </a:extLst>
              </a:tr>
              <a:tr h="306000">
                <a:tc>
                  <a:txBody>
                    <a:bodyPr/>
                    <a:lstStyle/>
                    <a:p>
                      <a:pPr algn="ctr">
                        <a:lnSpc>
                          <a:spcPct val="107000"/>
                        </a:lnSpc>
                        <a:spcAft>
                          <a:spcPts val="0"/>
                        </a:spcAft>
                      </a:pPr>
                      <a:r>
                        <a:rPr lang="tr-TR" sz="1300">
                          <a:effectLst/>
                        </a:rPr>
                        <a:t>13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Yenişehir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a:effectLst/>
                        </a:rPr>
                        <a:t>78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66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46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61528208"/>
                  </a:ext>
                </a:extLst>
              </a:tr>
              <a:tr h="329332">
                <a:tc gridSpan="2">
                  <a:txBody>
                    <a:bodyPr/>
                    <a:lstStyle/>
                    <a:p>
                      <a:pPr algn="ctr">
                        <a:lnSpc>
                          <a:spcPct val="107000"/>
                        </a:lnSpc>
                        <a:spcAft>
                          <a:spcPts val="0"/>
                        </a:spcAft>
                      </a:pPr>
                      <a:r>
                        <a:rPr lang="tr-TR" sz="2000" b="1" dirty="0">
                          <a:solidFill>
                            <a:schemeClr val="tx1"/>
                          </a:solidFill>
                          <a:effectLst/>
                        </a:rPr>
                        <a:t>TOPLAM</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a:txBody>
                    <a:bodyPr/>
                    <a:lstStyle/>
                    <a:p>
                      <a:pPr algn="ctr">
                        <a:lnSpc>
                          <a:spcPct val="107000"/>
                        </a:lnSpc>
                        <a:spcAft>
                          <a:spcPts val="0"/>
                        </a:spcAft>
                      </a:pPr>
                      <a:r>
                        <a:rPr lang="tr-TR" sz="2000" b="1" dirty="0">
                          <a:solidFill>
                            <a:schemeClr val="tx1"/>
                          </a:solidFill>
                          <a:effectLst/>
                        </a:rPr>
                        <a:t>1.029</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chemeClr val="tx1"/>
                          </a:solidFill>
                          <a:effectLst/>
                        </a:rPr>
                        <a:t>9</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chemeClr val="tx1"/>
                          </a:solidFill>
                          <a:effectLst/>
                        </a:rPr>
                        <a:t>560</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chemeClr val="tx1"/>
                          </a:solidFill>
                          <a:effectLst/>
                        </a:rPr>
                        <a:t>298</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smtClean="0">
                          <a:solidFill>
                            <a:schemeClr val="tx1"/>
                          </a:solidFill>
                          <a:effectLst/>
                          <a:latin typeface="+mn-lt"/>
                          <a:ea typeface="+mn-ea"/>
                          <a:cs typeface="+mn-cs"/>
                        </a:rPr>
                        <a:t>9</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22330666"/>
                  </a:ext>
                </a:extLst>
              </a:tr>
            </a:tbl>
          </a:graphicData>
        </a:graphic>
      </p:graphicFrame>
      <p:sp>
        <p:nvSpPr>
          <p:cNvPr id="4" name="Başlık 1"/>
          <p:cNvSpPr txBox="1">
            <a:spLocks/>
          </p:cNvSpPr>
          <p:nvPr/>
        </p:nvSpPr>
        <p:spPr>
          <a:xfrm>
            <a:off x="1098072" y="264405"/>
            <a:ext cx="6913562" cy="90805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b="1" dirty="0">
                <a:solidFill>
                  <a:schemeClr val="bg1"/>
                </a:solidFill>
              </a:rPr>
              <a:t>EĞİTİM VE ÖĞRETİMDE YENİLİKÇİLİK ÖDÜLLERİ</a:t>
            </a:r>
            <a:endParaRPr lang="tr-TR" dirty="0">
              <a:solidFill>
                <a:schemeClr val="bg1"/>
              </a:solidFill>
            </a:endParaRPr>
          </a:p>
          <a:p>
            <a:pPr>
              <a:lnSpc>
                <a:spcPct val="120000"/>
              </a:lnSpc>
            </a:pPr>
            <a:r>
              <a:rPr lang="tr-TR" b="1" dirty="0" smtClean="0">
                <a:solidFill>
                  <a:schemeClr val="bg1"/>
                </a:solidFill>
              </a:rPr>
              <a:t>MERSİN SÜRECİ</a:t>
            </a:r>
            <a:endParaRPr lang="tr-TR" dirty="0">
              <a:solidFill>
                <a:schemeClr val="bg1"/>
              </a:solidFill>
            </a:endParaRPr>
          </a:p>
        </p:txBody>
      </p:sp>
    </p:spTree>
    <p:extLst>
      <p:ext uri="{BB962C8B-B14F-4D97-AF65-F5344CB8AC3E}">
        <p14:creationId xmlns:p14="http://schemas.microsoft.com/office/powerpoint/2010/main" val="13964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txBox="1">
            <a:spLocks/>
          </p:cNvSpPr>
          <p:nvPr/>
        </p:nvSpPr>
        <p:spPr>
          <a:xfrm>
            <a:off x="1098072" y="264405"/>
            <a:ext cx="6913562" cy="9080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2600" b="1" dirty="0" smtClean="0">
                <a:solidFill>
                  <a:schemeClr val="bg1"/>
                </a:solidFill>
              </a:rPr>
              <a:t>2015-2016 </a:t>
            </a:r>
            <a:r>
              <a:rPr lang="tr-TR" sz="2600" b="1" dirty="0">
                <a:solidFill>
                  <a:schemeClr val="bg1"/>
                </a:solidFill>
              </a:rPr>
              <a:t>EĞİTİM VE ÖĞRETİM YILI </a:t>
            </a:r>
            <a:endParaRPr lang="tr-TR" sz="2600" b="1" dirty="0" smtClean="0">
              <a:solidFill>
                <a:schemeClr val="bg1"/>
              </a:solidFill>
            </a:endParaRPr>
          </a:p>
          <a:p>
            <a:pPr>
              <a:lnSpc>
                <a:spcPct val="100000"/>
              </a:lnSpc>
            </a:pPr>
            <a:r>
              <a:rPr lang="tr-TR" sz="2600" b="1" dirty="0" smtClean="0">
                <a:solidFill>
                  <a:schemeClr val="bg1"/>
                </a:solidFill>
              </a:rPr>
              <a:t>SAHA İNCELEMESİNE KALAN OKUL - KURUMLAR</a:t>
            </a:r>
            <a:endParaRPr lang="tr-TR" sz="2600" dirty="0">
              <a:solidFill>
                <a:schemeClr val="bg1"/>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160580802"/>
              </p:ext>
            </p:extLst>
          </p:nvPr>
        </p:nvGraphicFramePr>
        <p:xfrm>
          <a:off x="100366" y="1429863"/>
          <a:ext cx="8955499" cy="4527705"/>
        </p:xfrm>
        <a:graphic>
          <a:graphicData uri="http://schemas.openxmlformats.org/drawingml/2006/table">
            <a:tbl>
              <a:tblPr firstRow="1" bandRow="1">
                <a:tableStyleId>{21E4AEA4-8DFA-4A89-87EB-49C32662AFE0}</a:tableStyleId>
              </a:tblPr>
              <a:tblGrid>
                <a:gridCol w="631549">
                  <a:extLst>
                    <a:ext uri="{9D8B030D-6E8A-4147-A177-3AD203B41FA5}">
                      <a16:colId xmlns="" xmlns:a16="http://schemas.microsoft.com/office/drawing/2014/main" val="1111585153"/>
                    </a:ext>
                  </a:extLst>
                </a:gridCol>
                <a:gridCol w="700278">
                  <a:extLst>
                    <a:ext uri="{9D8B030D-6E8A-4147-A177-3AD203B41FA5}">
                      <a16:colId xmlns="" xmlns:a16="http://schemas.microsoft.com/office/drawing/2014/main" val="448378563"/>
                    </a:ext>
                  </a:extLst>
                </a:gridCol>
                <a:gridCol w="2754217">
                  <a:extLst>
                    <a:ext uri="{9D8B030D-6E8A-4147-A177-3AD203B41FA5}">
                      <a16:colId xmlns="" xmlns:a16="http://schemas.microsoft.com/office/drawing/2014/main" val="1169499660"/>
                    </a:ext>
                  </a:extLst>
                </a:gridCol>
                <a:gridCol w="649995">
                  <a:extLst>
                    <a:ext uri="{9D8B030D-6E8A-4147-A177-3AD203B41FA5}">
                      <a16:colId xmlns="" xmlns:a16="http://schemas.microsoft.com/office/drawing/2014/main" val="1219593982"/>
                    </a:ext>
                  </a:extLst>
                </a:gridCol>
                <a:gridCol w="749147">
                  <a:extLst>
                    <a:ext uri="{9D8B030D-6E8A-4147-A177-3AD203B41FA5}">
                      <a16:colId xmlns="" xmlns:a16="http://schemas.microsoft.com/office/drawing/2014/main" val="2365736679"/>
                    </a:ext>
                  </a:extLst>
                </a:gridCol>
                <a:gridCol w="3470313">
                  <a:extLst>
                    <a:ext uri="{9D8B030D-6E8A-4147-A177-3AD203B41FA5}">
                      <a16:colId xmlns="" xmlns:a16="http://schemas.microsoft.com/office/drawing/2014/main" val="436986896"/>
                    </a:ext>
                  </a:extLst>
                </a:gridCol>
              </a:tblGrid>
              <a:tr h="455553">
                <a:tc>
                  <a:txBody>
                    <a:bodyPr/>
                    <a:lstStyle/>
                    <a:p>
                      <a:pPr algn="ctr" fontAlgn="ctr"/>
                      <a:r>
                        <a:rPr lang="tr-TR" sz="1400" u="none" strike="noStrike" dirty="0" smtClean="0">
                          <a:effectLst/>
                        </a:rPr>
                        <a:t>İl</a:t>
                      </a:r>
                      <a:endParaRPr lang="tr-TR" sz="1400" b="1" i="0" u="none" strike="noStrike" dirty="0">
                        <a:solidFill>
                          <a:srgbClr val="000000"/>
                        </a:solidFill>
                        <a:effectLst/>
                        <a:latin typeface="Times New Roman" panose="02020603050405020304" pitchFamily="18" charset="0"/>
                      </a:endParaRPr>
                    </a:p>
                  </a:txBody>
                  <a:tcPr marL="8343" marR="8343" marT="8343" marB="0" anchor="ctr"/>
                </a:tc>
                <a:tc>
                  <a:txBody>
                    <a:bodyPr/>
                    <a:lstStyle/>
                    <a:p>
                      <a:pPr algn="ctr" fontAlgn="ctr"/>
                      <a:r>
                        <a:rPr lang="tr-TR" sz="1400" u="none" strike="noStrike" dirty="0" smtClean="0">
                          <a:effectLst/>
                        </a:rPr>
                        <a:t>İlçe</a:t>
                      </a:r>
                      <a:endParaRPr lang="tr-TR" sz="1400" b="1" i="0" u="none" strike="noStrike" dirty="0">
                        <a:solidFill>
                          <a:srgbClr val="000000"/>
                        </a:solidFill>
                        <a:effectLst/>
                        <a:latin typeface="Times New Roman" panose="02020603050405020304" pitchFamily="18" charset="0"/>
                      </a:endParaRPr>
                    </a:p>
                  </a:txBody>
                  <a:tcPr marL="8343" marR="8343" marT="8343" marB="0" anchor="ctr"/>
                </a:tc>
                <a:tc>
                  <a:txBody>
                    <a:bodyPr/>
                    <a:lstStyle/>
                    <a:p>
                      <a:pPr algn="ctr" fontAlgn="ctr"/>
                      <a:r>
                        <a:rPr lang="tr-TR" sz="1400" u="none" strike="noStrike" dirty="0">
                          <a:effectLst/>
                        </a:rPr>
                        <a:t>Çalışmanın Adı</a:t>
                      </a:r>
                      <a:endParaRPr lang="tr-TR" sz="1400" b="1" i="0" u="none" strike="noStrike" dirty="0">
                        <a:solidFill>
                          <a:srgbClr val="000000"/>
                        </a:solidFill>
                        <a:effectLst/>
                        <a:latin typeface="Times New Roman" panose="02020603050405020304" pitchFamily="18" charset="0"/>
                      </a:endParaRPr>
                    </a:p>
                  </a:txBody>
                  <a:tcPr marL="8343" marR="8343" marT="8343" marB="0" anchor="ctr"/>
                </a:tc>
                <a:tc>
                  <a:txBody>
                    <a:bodyPr/>
                    <a:lstStyle/>
                    <a:p>
                      <a:pPr algn="ctr" fontAlgn="ctr"/>
                      <a:r>
                        <a:rPr lang="tr-TR" sz="1400" u="none" strike="noStrike" dirty="0">
                          <a:effectLst/>
                        </a:rPr>
                        <a:t>Kategori No</a:t>
                      </a:r>
                      <a:endParaRPr lang="tr-TR" sz="1400" b="1" i="0" u="none" strike="noStrike" dirty="0">
                        <a:solidFill>
                          <a:srgbClr val="000000"/>
                        </a:solidFill>
                        <a:effectLst/>
                        <a:latin typeface="Times New Roman" panose="02020603050405020304" pitchFamily="18" charset="0"/>
                      </a:endParaRPr>
                    </a:p>
                  </a:txBody>
                  <a:tcPr marL="8343" marR="8343" marT="8343" marB="0" anchor="ctr"/>
                </a:tc>
                <a:tc>
                  <a:txBody>
                    <a:bodyPr/>
                    <a:lstStyle/>
                    <a:p>
                      <a:pPr algn="ctr" fontAlgn="ctr"/>
                      <a:r>
                        <a:rPr lang="tr-TR" sz="1400" u="none" strike="noStrike" dirty="0">
                          <a:effectLst/>
                        </a:rPr>
                        <a:t>Tür</a:t>
                      </a:r>
                      <a:endParaRPr lang="tr-TR" sz="1400" b="1" i="0" u="none" strike="noStrike" dirty="0">
                        <a:solidFill>
                          <a:srgbClr val="000000"/>
                        </a:solidFill>
                        <a:effectLst/>
                        <a:latin typeface="Times New Roman" panose="02020603050405020304" pitchFamily="18" charset="0"/>
                      </a:endParaRPr>
                    </a:p>
                  </a:txBody>
                  <a:tcPr marL="8343" marR="8343" marT="8343" marB="0" anchor="ctr"/>
                </a:tc>
                <a:tc>
                  <a:txBody>
                    <a:bodyPr/>
                    <a:lstStyle/>
                    <a:p>
                      <a:pPr algn="ctr" fontAlgn="ctr"/>
                      <a:r>
                        <a:rPr lang="tr-TR" sz="1400" u="none" strike="noStrike" dirty="0">
                          <a:effectLst/>
                        </a:rPr>
                        <a:t>Kurum Adı</a:t>
                      </a:r>
                      <a:endParaRPr lang="tr-TR" sz="1400" b="1" i="0" u="none" strike="noStrike" dirty="0">
                        <a:solidFill>
                          <a:srgbClr val="000000"/>
                        </a:solidFill>
                        <a:effectLst/>
                        <a:latin typeface="Times New Roman" panose="02020603050405020304" pitchFamily="18" charset="0"/>
                      </a:endParaRPr>
                    </a:p>
                  </a:txBody>
                  <a:tcPr marL="8343" marR="8343" marT="8343" marB="0" anchor="ctr"/>
                </a:tc>
                <a:extLst>
                  <a:ext uri="{0D108BD9-81ED-4DB2-BD59-A6C34878D82A}">
                    <a16:rowId xmlns="" xmlns:a16="http://schemas.microsoft.com/office/drawing/2014/main" val="135236652"/>
                  </a:ext>
                </a:extLst>
              </a:tr>
              <a:tr h="451578">
                <a:tc>
                  <a:txBody>
                    <a:bodyPr/>
                    <a:lstStyle/>
                    <a:p>
                      <a:pPr algn="l" rtl="0" fontAlgn="b"/>
                      <a:r>
                        <a:rPr lang="tr-TR" sz="1400" b="0" i="0" u="none" strike="noStrike" dirty="0"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Akdeniz</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Farkındalık Oluşturmada Bilim Kart</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Bireysel</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Akdeniz/Zeytinlibahçe Mesleki Ve Teknik Anadolu Lisesi</a:t>
                      </a:r>
                    </a:p>
                  </a:txBody>
                  <a:tcPr marL="9525" marR="9525" marT="9525" marB="0" anchor="ctr"/>
                </a:tc>
                <a:extLst>
                  <a:ext uri="{0D108BD9-81ED-4DB2-BD59-A6C34878D82A}">
                    <a16:rowId xmlns="" xmlns:a16="http://schemas.microsoft.com/office/drawing/2014/main" val="4282204724"/>
                  </a:ext>
                </a:extLst>
              </a:tr>
              <a:tr h="455553">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Bozyazı</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Model Sizsiniz</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3</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Kurumsal</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Bozyazı / Bozyazı Çok Programlı Anadolu Lisesi</a:t>
                      </a:r>
                    </a:p>
                  </a:txBody>
                  <a:tcPr marL="9525" marR="9525" marT="9525" marB="0" anchor="ctr"/>
                </a:tc>
                <a:extLst>
                  <a:ext uri="{0D108BD9-81ED-4DB2-BD59-A6C34878D82A}">
                    <a16:rowId xmlns="" xmlns:a16="http://schemas.microsoft.com/office/drawing/2014/main" val="3135174334"/>
                  </a:ext>
                </a:extLst>
              </a:tr>
              <a:tr h="451578">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Erdemli</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Anlı-Yorum</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Bireysel</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Erdemli/Erdemli Ortaokulu</a:t>
                      </a:r>
                    </a:p>
                  </a:txBody>
                  <a:tcPr marL="9525" marR="9525" marT="9525" marB="0" anchor="ctr"/>
                </a:tc>
                <a:extLst>
                  <a:ext uri="{0D108BD9-81ED-4DB2-BD59-A6C34878D82A}">
                    <a16:rowId xmlns="" xmlns:a16="http://schemas.microsoft.com/office/drawing/2014/main" val="2513408103"/>
                  </a:ext>
                </a:extLst>
              </a:tr>
              <a:tr h="451578">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Erdemli</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Her Çocuk Matematik Öğrenebilir.</a:t>
                      </a:r>
                    </a:p>
                  </a:txBody>
                  <a:tcPr marL="9525" marR="9525" marT="9525" marB="0" anchor="ctr"/>
                </a:tc>
                <a:tc>
                  <a:txBody>
                    <a:bodyPr/>
                    <a:lstStyle/>
                    <a:p>
                      <a:pPr algn="ctr" rtl="0" fontAlgn="b"/>
                      <a:r>
                        <a:rPr lang="tr-TR" sz="1400" b="0" i="0" u="none" strike="noStrike" kern="1200" dirty="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Bireysel</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Erdemli/Şehit Öğretmen Hacı Ömer Serin İlkokulu</a:t>
                      </a:r>
                    </a:p>
                  </a:txBody>
                  <a:tcPr marL="9525" marR="9525" marT="9525" marB="0" anchor="ctr"/>
                </a:tc>
                <a:extLst>
                  <a:ext uri="{0D108BD9-81ED-4DB2-BD59-A6C34878D82A}">
                    <a16:rowId xmlns="" xmlns:a16="http://schemas.microsoft.com/office/drawing/2014/main" val="1647123423"/>
                  </a:ext>
                </a:extLst>
              </a:tr>
              <a:tr h="455553">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Mezitli</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Bak Bu Harika</a:t>
                      </a:r>
                    </a:p>
                  </a:txBody>
                  <a:tcPr marL="9525" marR="9525" marT="9525" marB="0" anchor="ctr"/>
                </a:tc>
                <a:tc>
                  <a:txBody>
                    <a:bodyPr/>
                    <a:lstStyle/>
                    <a:p>
                      <a:pPr algn="ctr" rtl="0" fontAlgn="b"/>
                      <a:r>
                        <a:rPr lang="tr-TR" sz="1400" b="0" i="0" u="none" strike="noStrike" kern="1200" dirty="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Kurumsal</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Mezitli/İlçe Milli Eğitim Müdürlüğü</a:t>
                      </a:r>
                    </a:p>
                  </a:txBody>
                  <a:tcPr marL="9525" marR="9525" marT="9525" marB="0" anchor="ctr"/>
                </a:tc>
                <a:extLst>
                  <a:ext uri="{0D108BD9-81ED-4DB2-BD59-A6C34878D82A}">
                    <a16:rowId xmlns="" xmlns:a16="http://schemas.microsoft.com/office/drawing/2014/main" val="340591885"/>
                  </a:ext>
                </a:extLst>
              </a:tr>
              <a:tr h="451578">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Mut</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Cern Projelerine Odaklan</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Kurumsal</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Mut/Gazi Ortaokulu</a:t>
                      </a:r>
                    </a:p>
                  </a:txBody>
                  <a:tcPr marL="9525" marR="9525" marT="9525" marB="0" anchor="ctr"/>
                </a:tc>
                <a:extLst>
                  <a:ext uri="{0D108BD9-81ED-4DB2-BD59-A6C34878D82A}">
                    <a16:rowId xmlns="" xmlns:a16="http://schemas.microsoft.com/office/drawing/2014/main" val="4268992734"/>
                  </a:ext>
                </a:extLst>
              </a:tr>
              <a:tr h="451578">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Mut</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Okullarda Uyumun Adı Akran Danışmanlığı</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5</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Bireysel</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Mut/Mut Anadolu Lisesi</a:t>
                      </a:r>
                    </a:p>
                  </a:txBody>
                  <a:tcPr marL="9525" marR="9525" marT="9525" marB="0" anchor="ctr"/>
                </a:tc>
                <a:extLst>
                  <a:ext uri="{0D108BD9-81ED-4DB2-BD59-A6C34878D82A}">
                    <a16:rowId xmlns="" xmlns:a16="http://schemas.microsoft.com/office/drawing/2014/main" val="3872808987"/>
                  </a:ext>
                </a:extLst>
              </a:tr>
              <a:tr h="451578">
                <a:tc>
                  <a:txBody>
                    <a:bodyPr/>
                    <a:lstStyle/>
                    <a:p>
                      <a:pPr algn="l" rtl="0" fontAlgn="b"/>
                      <a:r>
                        <a:rPr lang="tr-TR" sz="1400" b="0" i="0" u="none" strike="noStrike"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Yenişehir</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Her Türde Değer</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5</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Kurumsal</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Yenişehir/Yenişehir Yunus Emre İmam Hatip Ortaokulu</a:t>
                      </a:r>
                    </a:p>
                  </a:txBody>
                  <a:tcPr marL="9525" marR="9525" marT="9525" marB="0" anchor="ctr"/>
                </a:tc>
              </a:tr>
              <a:tr h="451578">
                <a:tc>
                  <a:txBody>
                    <a:bodyPr/>
                    <a:lstStyle/>
                    <a:p>
                      <a:pPr algn="l" rtl="0" fontAlgn="b"/>
                      <a:r>
                        <a:rPr lang="tr-TR" sz="1400" b="0" i="0" u="none" strike="noStrike" dirty="0" smtClean="0">
                          <a:solidFill>
                            <a:srgbClr val="000000"/>
                          </a:solidFill>
                          <a:effectLst/>
                          <a:latin typeface="Calibri" panose="020F0502020204030204" pitchFamily="34" charset="0"/>
                        </a:rPr>
                        <a:t>Mersin</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Yenişehir </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 Mutlu Çocuklar Mutlu Yarınlar</a:t>
                      </a:r>
                    </a:p>
                  </a:txBody>
                  <a:tcPr marL="9525" marR="9525" marT="9525" marB="0" anchor="ctr"/>
                </a:tc>
                <a:tc>
                  <a:txBody>
                    <a:bodyPr/>
                    <a:lstStyle/>
                    <a:p>
                      <a:pPr algn="ctr" rtl="0" fontAlgn="b"/>
                      <a:r>
                        <a:rPr lang="tr-TR" sz="1400" b="0" i="0" u="none" strike="noStrike" kern="1200">
                          <a:solidFill>
                            <a:srgbClr val="000000"/>
                          </a:solidFill>
                          <a:effectLst/>
                          <a:latin typeface="Calibri" panose="020F0502020204030204" pitchFamily="34" charset="0"/>
                          <a:ea typeface="+mn-ea"/>
                          <a:cs typeface="+mn-cs"/>
                        </a:rPr>
                        <a:t>5</a:t>
                      </a:r>
                    </a:p>
                  </a:txBody>
                  <a:tcPr marL="9525" marR="9525" marT="9525" marB="0" anchor="ctr"/>
                </a:tc>
                <a:tc>
                  <a:txBody>
                    <a:bodyPr/>
                    <a:lstStyle/>
                    <a:p>
                      <a:pPr algn="l" rtl="0" fontAlgn="b"/>
                      <a:r>
                        <a:rPr lang="tr-TR" sz="1400" b="0" i="0" u="none" strike="noStrike" kern="1200">
                          <a:solidFill>
                            <a:srgbClr val="000000"/>
                          </a:solidFill>
                          <a:effectLst/>
                          <a:latin typeface="Calibri" panose="020F0502020204030204" pitchFamily="34" charset="0"/>
                          <a:ea typeface="+mn-ea"/>
                          <a:cs typeface="+mn-cs"/>
                        </a:rPr>
                        <a:t>Kurumsal</a:t>
                      </a:r>
                    </a:p>
                  </a:txBody>
                  <a:tcPr marL="9525" marR="9525" marT="9525" marB="0" anchor="ctr"/>
                </a:tc>
                <a:tc>
                  <a:txBody>
                    <a:bodyPr/>
                    <a:lstStyle/>
                    <a:p>
                      <a:pPr algn="l" rtl="0" fontAlgn="b"/>
                      <a:r>
                        <a:rPr lang="tr-TR" sz="1400" b="0" i="0" u="none" strike="noStrike" kern="1200" dirty="0">
                          <a:solidFill>
                            <a:srgbClr val="000000"/>
                          </a:solidFill>
                          <a:effectLst/>
                          <a:latin typeface="Calibri" panose="020F0502020204030204" pitchFamily="34" charset="0"/>
                          <a:ea typeface="+mn-ea"/>
                          <a:cs typeface="+mn-cs"/>
                        </a:rPr>
                        <a:t>Yenişehir/Yenişehir İlkokulu</a:t>
                      </a:r>
                    </a:p>
                  </a:txBody>
                  <a:tcPr marL="9525" marR="9525" marT="9525" marB="0" anchor="ctr"/>
                </a:tc>
              </a:tr>
            </a:tbl>
          </a:graphicData>
        </a:graphic>
      </p:graphicFrame>
      <p:sp>
        <p:nvSpPr>
          <p:cNvPr id="3" name="Metin kutusu 2"/>
          <p:cNvSpPr txBox="1"/>
          <p:nvPr/>
        </p:nvSpPr>
        <p:spPr>
          <a:xfrm>
            <a:off x="0" y="5876645"/>
            <a:ext cx="9144000" cy="523220"/>
          </a:xfrm>
          <a:prstGeom prst="rect">
            <a:avLst/>
          </a:prstGeom>
          <a:noFill/>
        </p:spPr>
        <p:txBody>
          <a:bodyPr wrap="square" rtlCol="0">
            <a:spAutoFit/>
          </a:bodyPr>
          <a:lstStyle/>
          <a:p>
            <a:pPr algn="ctr"/>
            <a:r>
              <a:rPr lang="tr-TR" b="1" dirty="0" smtClean="0"/>
              <a:t>4 Bireysel, 5 Kurumsal  </a:t>
            </a:r>
            <a:r>
              <a:rPr lang="tr-TR" sz="2800" b="1" dirty="0" smtClean="0">
                <a:solidFill>
                  <a:srgbClr val="FF0000"/>
                </a:solidFill>
              </a:rPr>
              <a:t>Toplam 9 </a:t>
            </a:r>
            <a:r>
              <a:rPr lang="tr-TR" b="1" dirty="0" smtClean="0"/>
              <a:t>Proje saha İncelemesine Kalmıştır.</a:t>
            </a:r>
            <a:endParaRPr lang="tr-TR" b="1" dirty="0"/>
          </a:p>
        </p:txBody>
      </p:sp>
    </p:spTree>
    <p:extLst>
      <p:ext uri="{BB962C8B-B14F-4D97-AF65-F5344CB8AC3E}">
        <p14:creationId xmlns:p14="http://schemas.microsoft.com/office/powerpoint/2010/main" val="3432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1000"/>
                                        <p:tgtEl>
                                          <p:spTgt spid="2">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txBox="1">
            <a:spLocks/>
          </p:cNvSpPr>
          <p:nvPr/>
        </p:nvSpPr>
        <p:spPr>
          <a:xfrm>
            <a:off x="1042987" y="286440"/>
            <a:ext cx="6913562" cy="10906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3600" b="1" dirty="0" smtClean="0">
                <a:solidFill>
                  <a:schemeClr val="bg1"/>
                </a:solidFill>
              </a:rPr>
              <a:t> </a:t>
            </a:r>
            <a:r>
              <a:rPr lang="tr-TR" sz="4700" b="1" dirty="0" smtClean="0">
                <a:solidFill>
                  <a:schemeClr val="bg1"/>
                </a:solidFill>
              </a:rPr>
              <a:t>GENELGE 2016/6</a:t>
            </a:r>
          </a:p>
        </p:txBody>
      </p:sp>
      <p:sp>
        <p:nvSpPr>
          <p:cNvPr id="3" name="2 İçerik Yer Tutucusu"/>
          <p:cNvSpPr txBox="1">
            <a:spLocks/>
          </p:cNvSpPr>
          <p:nvPr/>
        </p:nvSpPr>
        <p:spPr>
          <a:xfrm>
            <a:off x="215105" y="2161125"/>
            <a:ext cx="8569325" cy="4030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buFontTx/>
              <a:buNone/>
            </a:pPr>
            <a:r>
              <a:rPr lang="tr-TR" altLang="tr-TR" sz="2200" dirty="0" smtClean="0"/>
              <a:t>	Eğitim ve Öğretimde Yenilikçilik Ödülleri’ne,  Milli Eğitim Bakanlığına bağlı </a:t>
            </a:r>
            <a:r>
              <a:rPr lang="tr-TR" altLang="tr-TR" sz="2200" b="1" dirty="0" smtClean="0">
                <a:solidFill>
                  <a:srgbClr val="0070C0"/>
                </a:solidFill>
              </a:rPr>
              <a:t>her kurum, öğretmen, yönetici ile lise ve üstü kademelerde </a:t>
            </a:r>
            <a:r>
              <a:rPr lang="tr-TR" altLang="tr-TR" sz="2200" dirty="0" smtClean="0"/>
              <a:t>öğrenim gören </a:t>
            </a:r>
            <a:r>
              <a:rPr lang="tr-TR" altLang="tr-TR" sz="2200" b="1" dirty="0" smtClean="0">
                <a:solidFill>
                  <a:srgbClr val="0070C0"/>
                </a:solidFill>
              </a:rPr>
              <a:t>öğrenciler</a:t>
            </a:r>
            <a:r>
              <a:rPr lang="tr-TR" altLang="tr-TR" sz="2200" dirty="0" smtClean="0"/>
              <a:t>  başvuru yapabileceklerdir. </a:t>
            </a:r>
          </a:p>
          <a:p>
            <a:pPr algn="just">
              <a:lnSpc>
                <a:spcPct val="150000"/>
              </a:lnSpc>
              <a:buFontTx/>
              <a:buNone/>
            </a:pPr>
            <a:r>
              <a:rPr lang="tr-TR" altLang="tr-TR" sz="2200" dirty="0" smtClean="0"/>
              <a:t>	Eğitim ve Öğretimde Yenilikçilik Ödülleri başvuruları; bireysel veya kurumsal olarak </a:t>
            </a:r>
            <a:r>
              <a:rPr lang="tr-TR" altLang="tr-TR" sz="2200" b="1" dirty="0" smtClean="0">
                <a:solidFill>
                  <a:srgbClr val="0070C0"/>
                </a:solidFill>
              </a:rPr>
              <a:t>http://eoyo.meb.gov.tr/Login.aspx </a:t>
            </a:r>
            <a:r>
              <a:rPr lang="tr-TR" altLang="tr-TR" sz="2200" dirty="0" smtClean="0"/>
              <a:t>adresi üzerinden elektronik ortamda aşağıdaki kurallar çerçevesinde  yapılacaktır. </a:t>
            </a:r>
          </a:p>
        </p:txBody>
      </p:sp>
      <p:sp>
        <p:nvSpPr>
          <p:cNvPr id="4" name="Metin kutusu 3"/>
          <p:cNvSpPr txBox="1"/>
          <p:nvPr/>
        </p:nvSpPr>
        <p:spPr>
          <a:xfrm>
            <a:off x="215105" y="1553378"/>
            <a:ext cx="2968770" cy="646331"/>
          </a:xfrm>
          <a:prstGeom prst="rect">
            <a:avLst/>
          </a:prstGeom>
          <a:noFill/>
        </p:spPr>
        <p:txBody>
          <a:bodyPr wrap="square" rtlCol="0">
            <a:spAutoFit/>
          </a:bodyPr>
          <a:lstStyle/>
          <a:p>
            <a:r>
              <a:rPr lang="tr-TR" b="1" dirty="0" smtClean="0"/>
              <a:t>TARİH	: </a:t>
            </a:r>
            <a:r>
              <a:rPr lang="tr-TR" dirty="0" smtClean="0"/>
              <a:t>29/03/2016</a:t>
            </a:r>
          </a:p>
          <a:p>
            <a:r>
              <a:rPr lang="tr-TR" b="1" dirty="0" smtClean="0"/>
              <a:t>SAYI		: </a:t>
            </a:r>
            <a:r>
              <a:rPr lang="tr-TR" dirty="0" smtClean="0"/>
              <a:t>3575736</a:t>
            </a:r>
            <a:endParaRPr lang="tr-TR" dirty="0"/>
          </a:p>
        </p:txBody>
      </p:sp>
    </p:spTree>
    <p:extLst>
      <p:ext uri="{BB962C8B-B14F-4D97-AF65-F5344CB8AC3E}">
        <p14:creationId xmlns:p14="http://schemas.microsoft.com/office/powerpoint/2010/main" val="198693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1390</Words>
  <Application>Microsoft Office PowerPoint</Application>
  <PresentationFormat>Ekran Gösterisi (4:3)</PresentationFormat>
  <Paragraphs>388</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BY_CUHADAR</dc:creator>
  <cp:lastModifiedBy>GülnarMEM</cp:lastModifiedBy>
  <cp:revision>40</cp:revision>
  <dcterms:created xsi:type="dcterms:W3CDTF">2016-10-27T05:56:12Z</dcterms:created>
  <dcterms:modified xsi:type="dcterms:W3CDTF">2016-11-11T06:29:55Z</dcterms:modified>
</cp:coreProperties>
</file>