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7" r:id="rId3"/>
    <p:sldId id="273" r:id="rId4"/>
    <p:sldId id="258" r:id="rId5"/>
    <p:sldId id="260" r:id="rId6"/>
    <p:sldId id="259" r:id="rId7"/>
    <p:sldId id="262" r:id="rId8"/>
    <p:sldId id="271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2F728-A268-4699-80A5-817FE475C69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B0E84-0A66-4AAB-9CCB-D8774EB13A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43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1A0F9-0982-48F8-9D5D-AA5446CD55DC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43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92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641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B0461A-48BC-4FB3-8205-D0E191A574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505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C9CABF-F00B-4BEC-BA91-C040E1C533C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886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FD3440-0814-4031-9012-AAB681916A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081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0EA8F5C-EC6E-4141-BC82-F0E00FE442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787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714E936-8055-4A98-A4DC-B74863BFD2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196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7EB4A32-B37F-4AD3-8CFB-9D6D7D3C318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994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080A769-B1CB-4F4F-9281-617AA6CE69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402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EA0681-5C7B-4B23-9BD9-E1B09C08A8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08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33344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83F305-CA2B-485C-892C-B8FBC8704C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096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D9F12F-6AFC-41DF-9462-57097F57A4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311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76ECCB0-2123-45BD-8C40-922E31E77D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04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22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48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4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3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15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9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56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CA634-56E1-43D7-91F5-611ECDCBDFCD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2D00-8E14-4793-8180-665F4181C2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78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DAB8A3-8784-4D7D-A1BB-8D27B1A82AA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  <a:latin typeface="Times New Roman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358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lt Başlık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24850" cy="2016224"/>
          </a:xfrm>
        </p:spPr>
        <p:txBody>
          <a:bodyPr/>
          <a:lstStyle/>
          <a:p>
            <a:pPr marR="0" algn="ctr" eaLnBrk="1" hangingPunct="1">
              <a:defRPr/>
            </a:pPr>
            <a:r>
              <a:rPr lang="tr-TR" sz="4400" b="1" dirty="0" smtClean="0">
                <a:solidFill>
                  <a:schemeClr val="accent1">
                    <a:lumMod val="75000"/>
                  </a:schemeClr>
                </a:solidFill>
                <a:latin typeface="Franklin Gothic Medium Cond" pitchFamily="34" charset="0"/>
                <a:cs typeface="Arial" pitchFamily="34" charset="0"/>
              </a:rPr>
              <a:t>MERSİN İL MİLLİ EĞİTİM MÜDÜRLÜĞÜ</a:t>
            </a:r>
          </a:p>
          <a:p>
            <a:pPr marR="0" algn="ctr" eaLnBrk="1" hangingPunct="1">
              <a:defRPr/>
            </a:pPr>
            <a:r>
              <a:rPr lang="tr-TR" sz="4400" b="1" dirty="0" smtClean="0">
                <a:solidFill>
                  <a:schemeClr val="accent1">
                    <a:lumMod val="75000"/>
                  </a:schemeClr>
                </a:solidFill>
                <a:latin typeface="Franklin Gothic Medium Cond" pitchFamily="34" charset="0"/>
                <a:cs typeface="Arial" pitchFamily="34" charset="0"/>
              </a:rPr>
              <a:t>TEOG, LYS, YGS SONUÇLARI</a:t>
            </a:r>
          </a:p>
        </p:txBody>
      </p:sp>
      <p:pic>
        <p:nvPicPr>
          <p:cNvPr id="26627" name="Resi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948" y="4725144"/>
            <a:ext cx="287972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220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Dikdörtgen"/>
          <p:cNvSpPr>
            <a:spLocks noChangeArrowheads="1"/>
          </p:cNvSpPr>
          <p:nvPr/>
        </p:nvSpPr>
        <p:spPr bwMode="auto">
          <a:xfrm>
            <a:off x="500034" y="620688"/>
            <a:ext cx="8143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tr-TR" sz="2800" dirty="0">
                <a:latin typeface="Franklin Gothic Demi Cond" pitchFamily="34" charset="0"/>
              </a:rPr>
              <a:t> </a:t>
            </a:r>
            <a:r>
              <a:rPr lang="tr-TR" alt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2010-2016 MERSİN YGS PUAN İL SIRASIRA</a:t>
            </a:r>
            <a:endParaRPr lang="tr-TR" alt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506086"/>
              </p:ext>
            </p:extLst>
          </p:nvPr>
        </p:nvGraphicFramePr>
        <p:xfrm>
          <a:off x="179512" y="1253515"/>
          <a:ext cx="8640956" cy="4767773"/>
        </p:xfrm>
        <a:graphic>
          <a:graphicData uri="http://schemas.openxmlformats.org/drawingml/2006/table">
            <a:tbl>
              <a:tblPr/>
              <a:tblGrid>
                <a:gridCol w="609054"/>
                <a:gridCol w="447273"/>
                <a:gridCol w="637604"/>
                <a:gridCol w="520234"/>
                <a:gridCol w="735942"/>
                <a:gridCol w="634431"/>
                <a:gridCol w="637604"/>
                <a:gridCol w="409208"/>
                <a:gridCol w="637604"/>
                <a:gridCol w="520234"/>
                <a:gridCol w="532922"/>
                <a:gridCol w="409208"/>
                <a:gridCol w="532922"/>
                <a:gridCol w="409208"/>
                <a:gridCol w="558300"/>
                <a:gridCol w="409208"/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Calibri"/>
                        </a:rPr>
                        <a:t>YILLAR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GİREN ÖĞR.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 smtClean="0">
                          <a:effectLst/>
                          <a:latin typeface="Calibri"/>
                        </a:rPr>
                        <a:t>YGS1 (Mat</a:t>
                      </a:r>
                      <a:r>
                        <a:rPr lang="tr-TR" sz="1050" b="1" i="0" u="none" strike="noStrike" baseline="0" dirty="0" smtClean="0">
                          <a:effectLst/>
                          <a:latin typeface="Calibri"/>
                        </a:rPr>
                        <a:t>. Ağırlıklı Sayısal Puan)</a:t>
                      </a:r>
                      <a:endParaRPr lang="tr-TR" sz="1050" b="1" i="0" u="none" strike="noStrike" dirty="0">
                        <a:effectLst/>
                        <a:latin typeface="Calibri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effectLst/>
                          <a:latin typeface="Calibri"/>
                        </a:rPr>
                        <a:t>YGS2 (Fen</a:t>
                      </a:r>
                      <a:r>
                        <a:rPr lang="tr-TR" sz="1050" b="1" i="0" u="none" strike="noStrike" baseline="0" dirty="0" smtClean="0">
                          <a:effectLst/>
                          <a:latin typeface="Calibri"/>
                        </a:rPr>
                        <a:t> Ağırlıklı Sayısal Puan)</a:t>
                      </a:r>
                      <a:endParaRPr lang="tr-TR" sz="1050" b="1" i="0" u="none" strike="noStrike" dirty="0" smtClean="0">
                        <a:effectLst/>
                        <a:latin typeface="Calibri"/>
                      </a:endParaRPr>
                    </a:p>
                    <a:p>
                      <a:pPr algn="ctr" fontAlgn="ctr"/>
                      <a:endParaRPr lang="tr-TR" sz="1050" b="1" i="0" u="none" strike="noStrike" dirty="0">
                        <a:effectLst/>
                        <a:latin typeface="Calibri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effectLst/>
                          <a:latin typeface="Calibri"/>
                        </a:rPr>
                        <a:t>YGS3 (Türkçe</a:t>
                      </a:r>
                      <a:r>
                        <a:rPr lang="tr-TR" sz="1050" b="1" i="0" u="none" strike="noStrike" baseline="0" dirty="0" smtClean="0">
                          <a:effectLst/>
                          <a:latin typeface="Calibri"/>
                        </a:rPr>
                        <a:t> Ağırlıklı Sözel Puan)</a:t>
                      </a:r>
                      <a:endParaRPr lang="tr-TR" sz="1050" b="1" i="0" u="none" strike="noStrike" dirty="0" smtClean="0">
                        <a:effectLst/>
                        <a:latin typeface="Calibri"/>
                      </a:endParaRPr>
                    </a:p>
                    <a:p>
                      <a:pPr algn="ctr" fontAlgn="ctr"/>
                      <a:endParaRPr lang="tr-TR" sz="1050" b="1" i="0" u="none" strike="noStrike" dirty="0">
                        <a:effectLst/>
                        <a:latin typeface="Calibri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effectLst/>
                          <a:latin typeface="Calibri"/>
                        </a:rPr>
                        <a:t>YGS4 (Sosyal</a:t>
                      </a:r>
                      <a:r>
                        <a:rPr lang="tr-TR" sz="1050" b="1" i="0" u="none" strike="noStrike" baseline="0" dirty="0" smtClean="0">
                          <a:effectLst/>
                          <a:latin typeface="Calibri"/>
                        </a:rPr>
                        <a:t> Ağırlıklı Sözel Puan)</a:t>
                      </a:r>
                      <a:endParaRPr lang="tr-TR" sz="1050" b="1" i="0" u="none" strike="noStrike" dirty="0" smtClean="0">
                        <a:effectLst/>
                        <a:latin typeface="Calibri"/>
                      </a:endParaRPr>
                    </a:p>
                    <a:p>
                      <a:pPr algn="ctr" fontAlgn="ctr"/>
                      <a:endParaRPr lang="tr-TR" sz="1050" b="1" i="0" u="none" strike="noStrike" dirty="0">
                        <a:effectLst/>
                        <a:latin typeface="Calibri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effectLst/>
                          <a:latin typeface="Calibri"/>
                        </a:rPr>
                        <a:t>YGS5 (Türkçe-Sosyal</a:t>
                      </a:r>
                      <a:r>
                        <a:rPr lang="tr-TR" sz="1050" b="1" i="0" u="none" strike="noStrike" baseline="0" dirty="0" smtClean="0">
                          <a:effectLst/>
                          <a:latin typeface="Calibri"/>
                        </a:rPr>
                        <a:t> Ağırlıklı Eşit Ağırlık Puan)</a:t>
                      </a:r>
                      <a:endParaRPr lang="tr-TR" sz="1050" b="1" i="0" u="none" strike="noStrike" dirty="0" smtClean="0">
                        <a:effectLst/>
                        <a:latin typeface="Calibri"/>
                      </a:endParaRPr>
                    </a:p>
                    <a:p>
                      <a:pPr algn="ctr" fontAlgn="ctr"/>
                      <a:endParaRPr lang="tr-TR" sz="1050" b="1" i="0" u="none" strike="noStrike" dirty="0">
                        <a:effectLst/>
                        <a:latin typeface="Calibri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effectLst/>
                          <a:latin typeface="Calibri"/>
                        </a:rPr>
                        <a:t>YGS6 (Mat-Fen</a:t>
                      </a:r>
                      <a:r>
                        <a:rPr lang="tr-TR" sz="1050" b="1" i="0" u="none" strike="noStrike" baseline="0" dirty="0" smtClean="0">
                          <a:effectLst/>
                          <a:latin typeface="Calibri"/>
                        </a:rPr>
                        <a:t> Ağırlıklı Eşit Ağırlık Puan)</a:t>
                      </a:r>
                      <a:endParaRPr lang="tr-TR" sz="1050" b="1" i="0" u="none" strike="noStrike" dirty="0" smtClean="0">
                        <a:effectLst/>
                        <a:latin typeface="Calibri"/>
                      </a:endParaRPr>
                    </a:p>
                    <a:p>
                      <a:pPr algn="ctr" fontAlgn="ctr"/>
                      <a:endParaRPr lang="tr-TR" sz="1050" b="1" i="0" u="none" strike="noStrike" dirty="0">
                        <a:effectLst/>
                        <a:latin typeface="Calibri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YGS 1-6 PUAN ORT.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109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16885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Calibri"/>
                        </a:rPr>
                        <a:t>211,643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207,914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249,758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240,962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244,991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231,430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231,117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17890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Calibri"/>
                        </a:rPr>
                        <a:t>207,349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 Tur"/>
                        </a:rPr>
                        <a:t>203,797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Calibri"/>
                        </a:rPr>
                        <a:t>246,863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 Tur"/>
                        </a:rPr>
                        <a:t>236,344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 Tur"/>
                        </a:rPr>
                        <a:t>240,349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 Tur"/>
                        </a:rPr>
                        <a:t>228,341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tr-T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227,174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18587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209,461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 Tur"/>
                        </a:rPr>
                        <a:t>205,159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Calibri"/>
                        </a:rPr>
                        <a:t>244,539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 Tur"/>
                        </a:rPr>
                        <a:t>238,212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 Tur"/>
                        </a:rPr>
                        <a:t>238,41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 Tur"/>
                        </a:rPr>
                        <a:t>226,318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 Tur"/>
                        </a:rPr>
                        <a:t>216,007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18241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197,333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193,503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Calibri"/>
                        </a:rPr>
                        <a:t>229,462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Calibri"/>
                        </a:rPr>
                        <a:t>224,453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223,331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212,252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213,389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5193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19416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194,907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Arial Tur"/>
                        </a:rPr>
                        <a:t>25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192,521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Calibri"/>
                        </a:rPr>
                        <a:t>230,006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221,849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222,885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212,113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Calibri"/>
                        </a:rPr>
                        <a:t>212,38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effectLst/>
                          <a:latin typeface="Calibri"/>
                        </a:rPr>
                        <a:t>2015</a:t>
                      </a:r>
                      <a:endParaRPr lang="tr-TR" sz="1050" b="0" i="0" u="none" strike="noStrike" dirty="0">
                        <a:effectLst/>
                        <a:latin typeface="Calibri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Calibri"/>
                        </a:rPr>
                        <a:t>18787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Calibri"/>
                        </a:rPr>
                        <a:t>186,251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Calibri"/>
                        </a:rPr>
                        <a:t>185,418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Calibri"/>
                        </a:rPr>
                        <a:t>216,989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Calibri"/>
                        </a:rPr>
                        <a:t>210,91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Calibri"/>
                        </a:rPr>
                        <a:t>209,48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Calibri"/>
                        </a:rPr>
                        <a:t>200,17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Calibri"/>
                        </a:rPr>
                        <a:t>201,54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Tur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effectLst/>
                          <a:latin typeface="Calibri"/>
                        </a:rPr>
                        <a:t>2016</a:t>
                      </a:r>
                      <a:endParaRPr lang="tr-TR" sz="1050" b="0" i="0" u="none" strike="noStrike" dirty="0">
                        <a:effectLst/>
                        <a:latin typeface="Calibri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210,495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207,859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240,929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231,508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tr-TR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Tur"/>
                        <a:ea typeface="+mn-ea"/>
                        <a:cs typeface="+mn-cs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235,755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tr-TR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Tur"/>
                        <a:ea typeface="+mn-ea"/>
                        <a:cs typeface="+mn-cs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227,260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tr-TR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Tur"/>
                        <a:ea typeface="+mn-ea"/>
                        <a:cs typeface="+mn-cs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225,257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tr-TR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Tur"/>
                        <a:ea typeface="+mn-ea"/>
                        <a:cs typeface="+mn-cs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8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Dikdörtgen"/>
          <p:cNvSpPr>
            <a:spLocks noChangeArrowheads="1"/>
          </p:cNvSpPr>
          <p:nvPr/>
        </p:nvSpPr>
        <p:spPr bwMode="auto">
          <a:xfrm>
            <a:off x="500034" y="642918"/>
            <a:ext cx="8143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tr-TR" sz="2800" dirty="0">
                <a:latin typeface="Franklin Gothic Demi Cond" pitchFamily="34" charset="0"/>
              </a:rPr>
              <a:t> </a:t>
            </a:r>
            <a:r>
              <a:rPr lang="tr-TR" alt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2010-2016 MERSİN LYS PUAN İL SIRA</a:t>
            </a:r>
            <a:endParaRPr lang="tr-TR" alt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501962"/>
              </p:ext>
            </p:extLst>
          </p:nvPr>
        </p:nvGraphicFramePr>
        <p:xfrm>
          <a:off x="323526" y="1556793"/>
          <a:ext cx="7920883" cy="5040562"/>
        </p:xfrm>
        <a:graphic>
          <a:graphicData uri="http://schemas.openxmlformats.org/drawingml/2006/table">
            <a:tbl>
              <a:tblPr/>
              <a:tblGrid>
                <a:gridCol w="833321"/>
                <a:gridCol w="611969"/>
                <a:gridCol w="872383"/>
                <a:gridCol w="711794"/>
                <a:gridCol w="1006929"/>
                <a:gridCol w="868041"/>
                <a:gridCol w="872383"/>
                <a:gridCol w="559886"/>
                <a:gridCol w="872383"/>
                <a:gridCol w="711794"/>
              </a:tblGrid>
              <a:tr h="98493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YILLAR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effectLst/>
                          <a:latin typeface="Calibri"/>
                        </a:rPr>
                        <a:t>GİREN ÖĞR.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effectLst/>
                          <a:latin typeface="Arial Tur"/>
                        </a:rPr>
                        <a:t>Matematik-Fen</a:t>
                      </a:r>
                      <a:r>
                        <a:rPr lang="tr-TR" sz="1100" b="1" i="0" u="none" strike="noStrike" baseline="0" dirty="0" smtClean="0">
                          <a:effectLst/>
                          <a:latin typeface="Arial Tur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1100" b="1" i="0" u="none" strike="noStrike" dirty="0" smtClean="0">
                          <a:effectLst/>
                          <a:latin typeface="Arial Tur"/>
                        </a:rPr>
                        <a:t>PUAN </a:t>
                      </a:r>
                      <a:r>
                        <a:rPr lang="tr-TR" sz="1100" b="1" i="0" u="none" strike="noStrike" dirty="0">
                          <a:effectLst/>
                          <a:latin typeface="Arial Tur"/>
                        </a:rPr>
                        <a:t>ORT.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effectLst/>
                          <a:latin typeface="Arial Tur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effectLst/>
                          <a:latin typeface="Calibri"/>
                        </a:rPr>
                        <a:t>GİREN ÖĞR.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effectLst/>
                          <a:latin typeface="Arial Tur"/>
                        </a:rPr>
                        <a:t>Türkçe - Matematik </a:t>
                      </a:r>
                      <a:r>
                        <a:rPr lang="tr-TR" sz="1100" b="1" i="0" u="none" strike="noStrike" dirty="0">
                          <a:effectLst/>
                          <a:latin typeface="Arial Tur"/>
                        </a:rPr>
                        <a:t>PUAN ORT.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effectLst/>
                          <a:latin typeface="Arial Tur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effectLst/>
                          <a:latin typeface="Calibri"/>
                        </a:rPr>
                        <a:t>GİREN ÖĞR.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effectLst/>
                          <a:latin typeface="Arial Tur"/>
                        </a:rPr>
                        <a:t>Türkçe - Sosyal </a:t>
                      </a:r>
                      <a:r>
                        <a:rPr lang="tr-TR" sz="1100" b="1" i="0" u="none" strike="noStrike" dirty="0">
                          <a:effectLst/>
                          <a:latin typeface="Arial Tur"/>
                        </a:rPr>
                        <a:t>PUAN ORT.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effectLst/>
                          <a:latin typeface="Arial Tur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793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effectLst/>
                          <a:latin typeface="Arial Tur"/>
                        </a:rPr>
                        <a:t>5824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effectLst/>
                          <a:latin typeface="Arial Tur"/>
                        </a:rPr>
                        <a:t>245,862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effectLst/>
                          <a:latin typeface="Calibri"/>
                        </a:rPr>
                        <a:t>7781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effectLst/>
                          <a:latin typeface="Calibri"/>
                        </a:rPr>
                        <a:t>236,062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effectLst/>
                          <a:latin typeface="Arial Tur"/>
                        </a:rPr>
                        <a:t>5437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effectLst/>
                          <a:latin typeface="Arial Tur"/>
                        </a:rPr>
                        <a:t>233,078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242,389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237,999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230,003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5793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7287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215,963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10015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208,017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7366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188,253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5793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207,758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208,325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185,679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5793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203,526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205,031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effectLst/>
                          <a:latin typeface="Arial Tur"/>
                        </a:rPr>
                        <a:t>182,471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5793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effectLst/>
                          <a:latin typeface="Calibri"/>
                        </a:rPr>
                        <a:t>2015</a:t>
                      </a:r>
                      <a:endParaRPr lang="tr-TR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236,22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234,572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242,185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93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effectLst/>
                          <a:latin typeface="Calibri"/>
                        </a:rPr>
                        <a:t>2016</a:t>
                      </a:r>
                      <a:endParaRPr lang="tr-TR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220,971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221,868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203,789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2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Dikdörtgen"/>
          <p:cNvSpPr>
            <a:spLocks noChangeArrowheads="1"/>
          </p:cNvSpPr>
          <p:nvPr/>
        </p:nvSpPr>
        <p:spPr bwMode="auto">
          <a:xfrm>
            <a:off x="500034" y="642918"/>
            <a:ext cx="8143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tr-TR" sz="2800" dirty="0">
                <a:latin typeface="Franklin Gothic Demi Cond" pitchFamily="34" charset="0"/>
              </a:rPr>
              <a:t> </a:t>
            </a:r>
            <a:r>
              <a:rPr lang="tr-TR" alt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2010-2016 MERSİN YGS NET İL SIRALAMA</a:t>
            </a:r>
            <a:endParaRPr lang="tr-TR" alt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453475"/>
              </p:ext>
            </p:extLst>
          </p:nvPr>
        </p:nvGraphicFramePr>
        <p:xfrm>
          <a:off x="409271" y="1844822"/>
          <a:ext cx="8195177" cy="4815537"/>
        </p:xfrm>
        <a:graphic>
          <a:graphicData uri="http://schemas.openxmlformats.org/drawingml/2006/table">
            <a:tbl>
              <a:tblPr/>
              <a:tblGrid>
                <a:gridCol w="624346"/>
                <a:gridCol w="594814"/>
                <a:gridCol w="949173"/>
                <a:gridCol w="539974"/>
                <a:gridCol w="746682"/>
                <a:gridCol w="560388"/>
                <a:gridCol w="776670"/>
                <a:gridCol w="560388"/>
                <a:gridCol w="847928"/>
                <a:gridCol w="594814"/>
                <a:gridCol w="839612"/>
                <a:gridCol w="560388"/>
              </a:tblGrid>
              <a:tr h="12241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YILLAR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ADAY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TEMEL MATEMATİK </a:t>
                      </a:r>
                      <a:r>
                        <a:rPr lang="tr-TR" sz="1400" b="1" i="0" u="none" strike="noStrike" dirty="0" smtClean="0">
                          <a:effectLst/>
                          <a:latin typeface="Calibri"/>
                        </a:rPr>
                        <a:t>ORT.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effectLst/>
                          <a:latin typeface="Calibri"/>
                        </a:rPr>
                        <a:t> (40 Soru)</a:t>
                      </a:r>
                      <a:endParaRPr lang="tr-TR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FEN1 </a:t>
                      </a:r>
                      <a:r>
                        <a:rPr lang="tr-TR" sz="1400" b="1" i="0" u="none" strike="noStrike" dirty="0" smtClean="0">
                          <a:effectLst/>
                          <a:latin typeface="Calibri"/>
                        </a:rPr>
                        <a:t>ORT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effectLst/>
                          <a:latin typeface="Calibri"/>
                        </a:rPr>
                        <a:t>(40 Soru)</a:t>
                      </a:r>
                    </a:p>
                    <a:p>
                      <a:pPr algn="ctr" fontAlgn="ctr"/>
                      <a:endParaRPr lang="tr-TR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TÜRKÇE </a:t>
                      </a:r>
                      <a:r>
                        <a:rPr lang="tr-TR" sz="1400" b="1" i="0" u="none" strike="noStrike" dirty="0" smtClean="0">
                          <a:effectLst/>
                          <a:latin typeface="Calibri"/>
                        </a:rPr>
                        <a:t>ORT.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effectLst/>
                          <a:latin typeface="Calibri"/>
                        </a:rPr>
                        <a:t>(40 Soru)</a:t>
                      </a:r>
                    </a:p>
                    <a:p>
                      <a:pPr algn="ctr" fontAlgn="ctr"/>
                      <a:endParaRPr lang="tr-TR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SOSYAL1 </a:t>
                      </a:r>
                      <a:r>
                        <a:rPr lang="tr-TR" sz="1400" b="1" i="0" u="none" strike="noStrike" dirty="0" smtClean="0">
                          <a:effectLst/>
                          <a:latin typeface="Calibri"/>
                        </a:rPr>
                        <a:t>ORT.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effectLst/>
                          <a:latin typeface="Calibri"/>
                        </a:rPr>
                        <a:t>(40 Soru)</a:t>
                      </a:r>
                    </a:p>
                    <a:p>
                      <a:pPr algn="ctr" fontAlgn="ctr"/>
                      <a:endParaRPr lang="tr-TR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TOPLAM NET </a:t>
                      </a:r>
                      <a:r>
                        <a:rPr lang="tr-TR" sz="1400" b="1" i="0" u="none" strike="noStrike" dirty="0" smtClean="0">
                          <a:effectLst/>
                          <a:latin typeface="Calibri"/>
                        </a:rPr>
                        <a:t>ORT.</a:t>
                      </a:r>
                      <a:endParaRPr lang="tr-TR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effectLst/>
                          <a:latin typeface="Calibri"/>
                        </a:rPr>
                        <a:t>16712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12,72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5,80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22,08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12,61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8,45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5,30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22,29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18037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8,18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4,96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18,96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11,79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 Tur"/>
                        </a:rPr>
                        <a:t>43,89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effectLst/>
                          <a:latin typeface="Calibri"/>
                        </a:rPr>
                        <a:t>18241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8,49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4,78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17,44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12,10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42,81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effectLst/>
                          <a:latin typeface="Calibri"/>
                        </a:rPr>
                        <a:t>19416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6,94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4,77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19,13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10,90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41,74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effectLst/>
                          <a:latin typeface="Calibri"/>
                        </a:rPr>
                        <a:t>2016</a:t>
                      </a:r>
                      <a:endParaRPr lang="tr-TR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19280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7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Dikdörtgen"/>
          <p:cNvSpPr>
            <a:spLocks noChangeArrowheads="1"/>
          </p:cNvSpPr>
          <p:nvPr/>
        </p:nvSpPr>
        <p:spPr bwMode="auto">
          <a:xfrm>
            <a:off x="500034" y="642918"/>
            <a:ext cx="8143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tr-TR" sz="2800" dirty="0">
                <a:latin typeface="Franklin Gothic Demi Cond" pitchFamily="34" charset="0"/>
              </a:rPr>
              <a:t> </a:t>
            </a:r>
            <a:r>
              <a:rPr lang="tr-TR" alt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2010-2016 MERSİN LYS NET İL SIRALAMA</a:t>
            </a:r>
            <a:endParaRPr lang="tr-TR" alt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667293"/>
              </p:ext>
            </p:extLst>
          </p:nvPr>
        </p:nvGraphicFramePr>
        <p:xfrm>
          <a:off x="500036" y="1628803"/>
          <a:ext cx="7888389" cy="5080481"/>
        </p:xfrm>
        <a:graphic>
          <a:graphicData uri="http://schemas.openxmlformats.org/drawingml/2006/table">
            <a:tbl>
              <a:tblPr/>
              <a:tblGrid>
                <a:gridCol w="1016084"/>
                <a:gridCol w="968026"/>
                <a:gridCol w="1544723"/>
                <a:gridCol w="878777"/>
                <a:gridCol w="1215183"/>
                <a:gridCol w="1379953"/>
                <a:gridCol w="885643"/>
              </a:tblGrid>
              <a:tr h="468612">
                <a:tc>
                  <a:txBody>
                    <a:bodyPr/>
                    <a:lstStyle/>
                    <a:p>
                      <a:pPr algn="ctr" fontAlgn="ctr"/>
                      <a:endParaRPr lang="tr-TR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effectLst/>
                          <a:latin typeface="Calibri"/>
                        </a:rPr>
                        <a:t>MATEMATİK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87412">
                <a:tc>
                  <a:txBody>
                    <a:bodyPr/>
                    <a:lstStyle/>
                    <a:p>
                      <a:pPr algn="ctr" fontAlgn="ctr"/>
                      <a:endParaRPr lang="tr-TR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i="0" u="none" strike="noStrike" dirty="0" smtClean="0">
                          <a:effectLst/>
                          <a:latin typeface="Calibri"/>
                        </a:rPr>
                        <a:t>MATEMATİK (50 Soru)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i="0" u="none" strike="noStrike" dirty="0" smtClean="0">
                          <a:effectLst/>
                          <a:latin typeface="Calibri"/>
                        </a:rPr>
                        <a:t>GEOMETRİ (30 Soru)</a:t>
                      </a:r>
                    </a:p>
                    <a:p>
                      <a:pPr algn="ctr" fontAlgn="ctr"/>
                      <a:endParaRPr lang="tr-TR" sz="20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124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effectLst/>
                          <a:latin typeface="Calibri"/>
                        </a:rPr>
                        <a:t>YILLAR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effectLst/>
                          <a:latin typeface="Calibri"/>
                        </a:rPr>
                        <a:t>ADAY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effectLst/>
                          <a:latin typeface="Calibri"/>
                        </a:rPr>
                        <a:t>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i="0" u="none" strike="noStrike" dirty="0" smtClean="0">
                          <a:effectLst/>
                          <a:latin typeface="Calibri"/>
                        </a:rPr>
                        <a:t>İL SIRA</a:t>
                      </a:r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effectLst/>
                          <a:latin typeface="Calibri"/>
                        </a:rPr>
                        <a:t>ADAY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effectLst/>
                          <a:latin typeface="Calibri"/>
                        </a:rPr>
                        <a:t>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4686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4686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7191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18,72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7191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10,71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4686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7270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8,52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4686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7187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5,39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4686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/>
                        </a:rPr>
                        <a:t>8028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/>
                        </a:rPr>
                        <a:t>7,23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4686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 smtClean="0">
                          <a:effectLst/>
                          <a:latin typeface="Calibri"/>
                        </a:rPr>
                        <a:t>2015</a:t>
                      </a:r>
                      <a:endParaRPr lang="tr-TR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4686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 smtClean="0">
                          <a:effectLst/>
                          <a:latin typeface="Calibri"/>
                        </a:rPr>
                        <a:t>2016</a:t>
                      </a:r>
                      <a:endParaRPr lang="tr-TR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1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Dikdörtgen"/>
          <p:cNvSpPr>
            <a:spLocks noChangeArrowheads="1"/>
          </p:cNvSpPr>
          <p:nvPr/>
        </p:nvSpPr>
        <p:spPr bwMode="auto">
          <a:xfrm>
            <a:off x="500034" y="642918"/>
            <a:ext cx="8143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tr-TR" sz="2800" dirty="0">
                <a:latin typeface="Franklin Gothic Demi Cond" pitchFamily="34" charset="0"/>
              </a:rPr>
              <a:t> </a:t>
            </a:r>
            <a:r>
              <a:rPr lang="tr-TR" alt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2010-2016 </a:t>
            </a:r>
            <a:r>
              <a:rPr lang="tr-TR" alt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MERSİN LYS NET İL SIRALAMA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18721"/>
              </p:ext>
            </p:extLst>
          </p:nvPr>
        </p:nvGraphicFramePr>
        <p:xfrm>
          <a:off x="251521" y="1412777"/>
          <a:ext cx="7848872" cy="5351345"/>
        </p:xfrm>
        <a:graphic>
          <a:graphicData uri="http://schemas.openxmlformats.org/drawingml/2006/table">
            <a:tbl>
              <a:tblPr/>
              <a:tblGrid>
                <a:gridCol w="816326"/>
                <a:gridCol w="706012"/>
                <a:gridCol w="1108661"/>
                <a:gridCol w="777716"/>
                <a:gridCol w="794263"/>
                <a:gridCol w="683950"/>
                <a:gridCol w="910095"/>
                <a:gridCol w="661887"/>
                <a:gridCol w="706012"/>
                <a:gridCol w="683950"/>
              </a:tblGrid>
              <a:tr h="548454"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F E N - 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effectLst/>
                          <a:latin typeface="Calibri"/>
                        </a:rPr>
                        <a:t>FİZİK (30 Soru)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effectLst/>
                          <a:latin typeface="Calibri"/>
                        </a:rPr>
                        <a:t>KİMYA(30 Soru)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effectLst/>
                          <a:latin typeface="Calibri"/>
                        </a:rPr>
                        <a:t>BİYOLOJİ (30 Soru)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5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YILLAR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ADAY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ADAY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ADAY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4203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7,99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4203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4203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11,9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4420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4476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11,9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5012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 smtClean="0">
                          <a:effectLst/>
                          <a:latin typeface="Calibri"/>
                        </a:rPr>
                        <a:t>2015</a:t>
                      </a:r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 smtClean="0">
                          <a:effectLst/>
                          <a:latin typeface="Calibri"/>
                        </a:rPr>
                        <a:t>2016</a:t>
                      </a:r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4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Dikdörtgen"/>
          <p:cNvSpPr>
            <a:spLocks noChangeArrowheads="1"/>
          </p:cNvSpPr>
          <p:nvPr/>
        </p:nvSpPr>
        <p:spPr bwMode="auto">
          <a:xfrm>
            <a:off x="500034" y="642918"/>
            <a:ext cx="8143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2010-2016 </a:t>
            </a:r>
            <a:r>
              <a:rPr lang="tr-TR" alt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MERSİN LYS NET İL SIRALAMA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896032"/>
              </p:ext>
            </p:extLst>
          </p:nvPr>
        </p:nvGraphicFramePr>
        <p:xfrm>
          <a:off x="755576" y="1484783"/>
          <a:ext cx="7848872" cy="5423355"/>
        </p:xfrm>
        <a:graphic>
          <a:graphicData uri="http://schemas.openxmlformats.org/drawingml/2006/table">
            <a:tbl>
              <a:tblPr/>
              <a:tblGrid>
                <a:gridCol w="1249067"/>
                <a:gridCol w="1189990"/>
                <a:gridCol w="1189990"/>
                <a:gridCol w="1080275"/>
                <a:gridCol w="1080275"/>
                <a:gridCol w="1012759"/>
                <a:gridCol w="1046516"/>
              </a:tblGrid>
              <a:tr h="548454"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EDEBİYAT-COĞRAFYA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TÜRK DİLİ ED</a:t>
                      </a:r>
                      <a:r>
                        <a:rPr lang="tr-TR" sz="1800" b="1" i="0" u="none" strike="noStrike" dirty="0" smtClean="0">
                          <a:effectLst/>
                          <a:latin typeface="Calibri"/>
                        </a:rPr>
                        <a:t>. (56 Soru)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effectLst/>
                          <a:latin typeface="Calibri"/>
                        </a:rPr>
                        <a:t>COĞRAFYA-1 (24 Soru)</a:t>
                      </a:r>
                    </a:p>
                    <a:p>
                      <a:pPr algn="ctr" fontAlgn="ctr"/>
                      <a:endParaRPr lang="tr-TR" sz="18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775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YILLAR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ADAY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ADAY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9104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28,08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7336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22,36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7336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9,38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 smtClean="0">
                          <a:effectLst/>
                          <a:latin typeface="Calibri"/>
                        </a:rPr>
                        <a:t>2015</a:t>
                      </a:r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5484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 smtClean="0">
                          <a:effectLst/>
                          <a:latin typeface="Calibri"/>
                        </a:rPr>
                        <a:t>2016</a:t>
                      </a:r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Dikdörtgen"/>
          <p:cNvSpPr>
            <a:spLocks noChangeArrowheads="1"/>
          </p:cNvSpPr>
          <p:nvPr/>
        </p:nvSpPr>
        <p:spPr bwMode="auto">
          <a:xfrm>
            <a:off x="500034" y="642918"/>
            <a:ext cx="8143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tr-TR" sz="2800" dirty="0">
                <a:latin typeface="Franklin Gothic Demi Cond" pitchFamily="34" charset="0"/>
              </a:rPr>
              <a:t> </a:t>
            </a:r>
            <a:r>
              <a:rPr lang="tr-TR" alt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2010-2016 </a:t>
            </a:r>
            <a:r>
              <a:rPr lang="tr-TR" alt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MERSİN LYS NET İL SIRALAMA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34327"/>
              </p:ext>
            </p:extLst>
          </p:nvPr>
        </p:nvGraphicFramePr>
        <p:xfrm>
          <a:off x="683568" y="1844828"/>
          <a:ext cx="7848872" cy="5023179"/>
        </p:xfrm>
        <a:graphic>
          <a:graphicData uri="http://schemas.openxmlformats.org/drawingml/2006/table">
            <a:tbl>
              <a:tblPr/>
              <a:tblGrid>
                <a:gridCol w="977807"/>
                <a:gridCol w="772995"/>
                <a:gridCol w="852276"/>
                <a:gridCol w="845669"/>
                <a:gridCol w="852276"/>
                <a:gridCol w="614432"/>
                <a:gridCol w="614432"/>
                <a:gridCol w="772995"/>
                <a:gridCol w="772995"/>
                <a:gridCol w="772995"/>
              </a:tblGrid>
              <a:tr h="470713"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effectLst/>
                          <a:latin typeface="Calibri"/>
                        </a:rPr>
                        <a:t>S O S Y A L - 2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70713"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effectLst/>
                          <a:latin typeface="Calibri"/>
                        </a:rPr>
                        <a:t>TARİH (44 Soru)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 smtClean="0">
                          <a:effectLst/>
                          <a:latin typeface="Calibri"/>
                        </a:rPr>
                        <a:t>COĞRAFYA-2 (14 Soru)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FELSEFE GR</a:t>
                      </a:r>
                      <a:r>
                        <a:rPr lang="tr-TR" sz="1800" b="1" i="0" u="none" strike="noStrike" dirty="0" smtClean="0">
                          <a:effectLst/>
                          <a:latin typeface="Calibri"/>
                        </a:rPr>
                        <a:t>. (32 Soru)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993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YILLAR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ADAY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ADAY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ADAY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70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4196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7,79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70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3061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16,21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3061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3061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9,84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70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3183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12,13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3183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3183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6,63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70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13,04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2734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effectLst/>
                          <a:latin typeface="Calibri"/>
                        </a:rPr>
                        <a:t>7,35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70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3261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11,88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3261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3261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70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 smtClean="0">
                          <a:effectLst/>
                          <a:latin typeface="Calibri"/>
                        </a:rPr>
                        <a:t>2015</a:t>
                      </a:r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70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 smtClean="0">
                          <a:effectLst/>
                          <a:latin typeface="Calibri"/>
                        </a:rPr>
                        <a:t>2016</a:t>
                      </a:r>
                      <a:endParaRPr lang="tr-TR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0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 txBox="1">
            <a:spLocks noGrp="1"/>
          </p:cNvSpPr>
          <p:nvPr>
            <p:ph idx="1"/>
          </p:nvPr>
        </p:nvSpPr>
        <p:spPr bwMode="auto">
          <a:xfrm>
            <a:off x="323528" y="980729"/>
            <a:ext cx="8229600" cy="3672407"/>
          </a:xfrm>
          <a:prstGeom prst="rect">
            <a:avLst/>
          </a:prstGeom>
          <a:noFill/>
          <a:ln>
            <a:noFill/>
          </a:ln>
          <a:extLst/>
        </p:spPr>
        <p:txBody>
          <a:bodyPr lIns="91427" tIns="45714" rIns="91427" bIns="45714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tr-TR" altLang="tr-TR" sz="2800" dirty="0" smtClean="0">
              <a:solidFill>
                <a:srgbClr val="000000"/>
              </a:solidFill>
              <a:latin typeface="Franklin Gothic Demi Cond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 2" pitchFamily="18" charset="2"/>
              <a:buNone/>
              <a:defRPr/>
            </a:pPr>
            <a:endParaRPr lang="tr-TR" altLang="tr-TR" sz="2800" dirty="0" smtClean="0">
              <a:solidFill>
                <a:srgbClr val="000000"/>
              </a:solidFill>
              <a:latin typeface="Franklin Gothic Demi Cond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tr-TR" altLang="tr-TR" sz="2800" dirty="0" smtClean="0">
                <a:solidFill>
                  <a:srgbClr val="000000"/>
                </a:solidFill>
                <a:latin typeface="Franklin Gothic Demi Cond" pitchFamily="34" charset="0"/>
              </a:rPr>
              <a:t>Kutlu EKİNBAŞ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tr-TR" altLang="tr-TR" sz="2800" dirty="0" smtClean="0">
                <a:solidFill>
                  <a:srgbClr val="000000"/>
                </a:solidFill>
                <a:latin typeface="Franklin Gothic Demi Cond" pitchFamily="34" charset="0"/>
              </a:rPr>
              <a:t>MÜDÜR YARDIMCISI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tr-TR" altLang="tr-TR" sz="2800" dirty="0" smtClean="0">
              <a:solidFill>
                <a:srgbClr val="000000"/>
              </a:solidFill>
              <a:latin typeface="Franklin Gothic Demi Cond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20000"/>
              </a:spcBef>
              <a:buNone/>
              <a:defRPr/>
            </a:pPr>
            <a:endParaRPr lang="tr-TR" altLang="tr-TR" sz="2800" dirty="0" smtClean="0">
              <a:solidFill>
                <a:srgbClr val="000000"/>
              </a:solidFill>
              <a:latin typeface="Franklin Gothic Demi Cond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 2" pitchFamily="18" charset="2"/>
              <a:buNone/>
              <a:defRPr/>
            </a:pPr>
            <a:endParaRPr lang="tr-TR" altLang="tr-TR" sz="2800" dirty="0" smtClean="0">
              <a:solidFill>
                <a:srgbClr val="000000"/>
              </a:solidFill>
              <a:latin typeface="Franklin Gothic Demi Cond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 2" pitchFamily="18" charset="2"/>
              <a:buNone/>
              <a:defRPr/>
            </a:pPr>
            <a:endParaRPr lang="tr-TR" altLang="tr-TR" sz="2800" dirty="0" smtClean="0">
              <a:solidFill>
                <a:srgbClr val="000000"/>
              </a:solidFill>
              <a:latin typeface="Franklin Gothic Demi Cond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 2" pitchFamily="18" charset="2"/>
              <a:buNone/>
              <a:defRPr/>
            </a:pPr>
            <a:endParaRPr lang="tr-TR" altLang="tr-TR" sz="2800" dirty="0" smtClean="0">
              <a:solidFill>
                <a:srgbClr val="000000"/>
              </a:solidFill>
              <a:latin typeface="Franklin Gothic Demi Cond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tr-TR" altLang="tr-TR" sz="2800" dirty="0" smtClean="0">
                <a:solidFill>
                  <a:srgbClr val="000000"/>
                </a:solidFill>
                <a:latin typeface="Franklin Gothic Demi Cond" pitchFamily="34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tr-TR" sz="1200" dirty="0"/>
              <a:t>Mersin İl Milli Eğitim Müdürlüğü Dumlupınar Mah. GMK Bulvarı Suphi Öner Öğretmenevi Yanı 33130 Yenişehir/MERSİN </a:t>
            </a:r>
            <a:r>
              <a:rPr lang="tr-TR" sz="1200" dirty="0" smtClean="0"/>
              <a:t>0324 </a:t>
            </a:r>
            <a:r>
              <a:rPr lang="tr-TR" sz="1200" dirty="0"/>
              <a:t>329 14 81-84</a:t>
            </a:r>
            <a:r>
              <a:rPr lang="tr-TR" sz="1800" b="1" dirty="0"/>
              <a:t> </a:t>
            </a:r>
            <a:endParaRPr lang="tr-TR" altLang="tr-TR" sz="1800" dirty="0" smtClean="0">
              <a:solidFill>
                <a:srgbClr val="000000"/>
              </a:solidFill>
              <a:latin typeface="Franklin Gothic Demi Cond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 2" pitchFamily="18" charset="2"/>
              <a:buNone/>
              <a:defRPr/>
            </a:pPr>
            <a:endParaRPr lang="tr-TR" altLang="tr-TR" sz="2800" dirty="0" smtClean="0">
              <a:solidFill>
                <a:srgbClr val="000000"/>
              </a:solidFill>
              <a:latin typeface="Franklin Gothic Demi Cond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 2" pitchFamily="18" charset="2"/>
              <a:buNone/>
              <a:defRPr/>
            </a:pPr>
            <a:endParaRPr lang="tr-TR" altLang="tr-TR" sz="2800" dirty="0" smtClean="0">
              <a:solidFill>
                <a:srgbClr val="000000"/>
              </a:solidFill>
              <a:latin typeface="Franklin Gothic Demi Cond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 2" pitchFamily="18" charset="2"/>
              <a:buNone/>
              <a:defRPr/>
            </a:pPr>
            <a:endParaRPr lang="tr-TR" altLang="tr-TR" sz="2800" dirty="0" smtClean="0">
              <a:solidFill>
                <a:srgbClr val="000000"/>
              </a:solidFill>
              <a:latin typeface="Franklin Gothic Demi Cond" pitchFamily="34" charset="0"/>
            </a:endParaRPr>
          </a:p>
        </p:txBody>
      </p:sp>
      <p:pic>
        <p:nvPicPr>
          <p:cNvPr id="3" name="Resi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184" y="4293096"/>
            <a:ext cx="287972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3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5244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latin typeface="Franklin Gothic Demi Cond" pitchFamily="34" charset="0"/>
              </a:rPr>
              <a:t>2016  TEOG  ORTALAMALARI</a:t>
            </a:r>
            <a:endParaRPr lang="tr-TR" sz="4000" dirty="0">
              <a:latin typeface="Franklin Gothic Demi Cond" pitchFamily="34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31781"/>
              </p:ext>
            </p:extLst>
          </p:nvPr>
        </p:nvGraphicFramePr>
        <p:xfrm>
          <a:off x="1187624" y="1484783"/>
          <a:ext cx="7200800" cy="4429468"/>
        </p:xfrm>
        <a:graphic>
          <a:graphicData uri="http://schemas.openxmlformats.org/drawingml/2006/table">
            <a:tbl>
              <a:tblPr/>
              <a:tblGrid>
                <a:gridCol w="3318506"/>
                <a:gridCol w="1941147"/>
                <a:gridCol w="1941147"/>
              </a:tblGrid>
              <a:tr h="7320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TESTLER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TÜRKİYE GENELİ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660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TÜRKÇE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660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MATEMATİK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732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DİN KÜLTÜRÜ VE AHLAK BİLGİSİ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732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 VE TEKNOLOJİ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73208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İNKILAP TAR. VE ATATÜRKÇÜLÜK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660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YABANCI DİL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660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ORTALAMA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1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5244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latin typeface="Franklin Gothic Demi Cond" pitchFamily="34" charset="0"/>
              </a:rPr>
              <a:t>2016  TEOG İLÇE ORTALAMALARI</a:t>
            </a:r>
            <a:endParaRPr lang="tr-TR" sz="4000" dirty="0">
              <a:latin typeface="Franklin Gothic Demi Cond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159649"/>
              </p:ext>
            </p:extLst>
          </p:nvPr>
        </p:nvGraphicFramePr>
        <p:xfrm>
          <a:off x="179510" y="1196752"/>
          <a:ext cx="8784977" cy="5184573"/>
        </p:xfrm>
        <a:graphic>
          <a:graphicData uri="http://schemas.openxmlformats.org/drawingml/2006/table">
            <a:tbl>
              <a:tblPr/>
              <a:tblGrid>
                <a:gridCol w="1062519"/>
                <a:gridCol w="796888"/>
                <a:gridCol w="1228936"/>
                <a:gridCol w="873697"/>
                <a:gridCol w="1065719"/>
                <a:gridCol w="1526569"/>
                <a:gridCol w="1126525"/>
                <a:gridCol w="1104124"/>
              </a:tblGrid>
              <a:tr h="81630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TÜRKÇE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MATEMATİK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DİN KÜLT. VE AH. BİL.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 VE TEKNOLOJİ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İNKILAP TAR. VE ATATÜRKÇÜLÜK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YABANCI DİL 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ORTALAMA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TÜRKİYE GENELİ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42,05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78,25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56,04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65,08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57,6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59,84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8896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İL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59,76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43,58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76,84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56,01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64,18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56,99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59,56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721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AKDENİZ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50,66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33,37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68,64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46,01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54,73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46,47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49,98</a:t>
                      </a:r>
                    </a:p>
                  </a:txBody>
                  <a:tcPr marL="9011" marR="9011" marT="9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ANAMUR</a:t>
                      </a:r>
                    </a:p>
                  </a:txBody>
                  <a:tcPr marL="9011" marR="9011" marT="9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65,06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50,95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82,67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63,39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69,58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64,75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66,07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AYDINCIK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66,06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53,82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83,1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69,03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66,82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66,31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67,52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91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BOZYAZI</a:t>
                      </a:r>
                    </a:p>
                  </a:txBody>
                  <a:tcPr marL="9011" marR="9011" marT="9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67,02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51,19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83,21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62,06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69,03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63,47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ÇAMLIYAYLA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58,22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41,18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80,75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61,34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66,5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57,55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60,92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91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ERDEMLİ</a:t>
                      </a:r>
                    </a:p>
                  </a:txBody>
                  <a:tcPr marL="9011" marR="9011" marT="9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63,79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46,54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81,44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61,39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69,25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61,15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63,93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GÜLNAR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61,96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47,94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81,92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60,43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69,1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62,38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63,96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21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MEZİTLİ</a:t>
                      </a:r>
                    </a:p>
                  </a:txBody>
                  <a:tcPr marL="9011" marR="9011" marT="9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64,04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47,54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79,92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59,64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68,91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62,85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63,82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MUT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62,215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47,9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78,44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61,085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63,415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59,68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62,125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91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SİLİFKE</a:t>
                      </a:r>
                    </a:p>
                  </a:txBody>
                  <a:tcPr marL="9011" marR="9011" marT="9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62.71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46.32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80.76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60.92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67.07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59.75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62.92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TARSUS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53,68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68,83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52,48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56,52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50,31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54,28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21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TOROSLAR</a:t>
                      </a:r>
                    </a:p>
                  </a:txBody>
                  <a:tcPr marL="9011" marR="9011" marT="9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64,55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49,245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81,295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61,515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69,245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64,945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YENİŞEHİR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67,95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52,18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82,76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63,79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72,48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67,7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67,81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4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 bwMode="auto">
          <a:xfrm>
            <a:off x="500034" y="472296"/>
            <a:ext cx="8229600" cy="65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4000" dirty="0">
                <a:latin typeface="Franklin Gothic Demi Cond" pitchFamily="34" charset="0"/>
              </a:rPr>
              <a:t>2016  TEOG YERLEŞTİRME </a:t>
            </a:r>
            <a:r>
              <a:rPr lang="tr-TR" sz="4000" dirty="0" smtClean="0">
                <a:latin typeface="Franklin Gothic Demi Cond" pitchFamily="34" charset="0"/>
              </a:rPr>
              <a:t>İL SONUÇLARI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Demi Cond" pitchFamily="34" charset="0"/>
              <a:ea typeface="+mj-ea"/>
              <a:cs typeface="+mj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30267"/>
              </p:ext>
            </p:extLst>
          </p:nvPr>
        </p:nvGraphicFramePr>
        <p:xfrm>
          <a:off x="500034" y="1772816"/>
          <a:ext cx="7816382" cy="4478327"/>
        </p:xfrm>
        <a:graphic>
          <a:graphicData uri="http://schemas.openxmlformats.org/drawingml/2006/table">
            <a:tbl>
              <a:tblPr/>
              <a:tblGrid>
                <a:gridCol w="3644939"/>
                <a:gridCol w="2253189"/>
                <a:gridCol w="1918254"/>
              </a:tblGrid>
              <a:tr h="51513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OKUL TÜRLERİ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ÖĞRENCİ SAYISI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51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FEN LİSELEİNE YERLEŞEN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297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ANADOLU LİSELERİNE YERLEŞEN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11224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36,35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297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SOSYAL BİLİMLER LİSELERİNE  YERLEŞEN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297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ANADOLU İMİM HATİP LİSELERİNE  YERLEŞEN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97303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MESLEKİ VE TEKNİK ANADOLU LİSELERİNE  YERLEŞEN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12224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39,59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04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TOPLAM YERLEŞEN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27137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87,88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0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52448"/>
          </a:xfrm>
        </p:spPr>
        <p:txBody>
          <a:bodyPr>
            <a:noAutofit/>
          </a:bodyPr>
          <a:lstStyle/>
          <a:p>
            <a:r>
              <a:rPr lang="tr-TR" sz="3200" dirty="0" smtClean="0">
                <a:latin typeface="Franklin Gothic Demi Cond" pitchFamily="34" charset="0"/>
              </a:rPr>
              <a:t>2016  TEOG </a:t>
            </a:r>
            <a:r>
              <a:rPr lang="tr-TR" sz="3200" dirty="0">
                <a:solidFill>
                  <a:srgbClr val="000000"/>
                </a:solidFill>
                <a:latin typeface="Franklin Gothic Demi Cond" pitchFamily="34" charset="0"/>
              </a:rPr>
              <a:t>İLÇELER  BAZINDA  LİSELERE  </a:t>
            </a:r>
            <a:r>
              <a:rPr lang="tr-TR" sz="3200" dirty="0" smtClean="0">
                <a:solidFill>
                  <a:srgbClr val="000000"/>
                </a:solidFill>
                <a:latin typeface="Franklin Gothic Demi Cond" pitchFamily="34" charset="0"/>
              </a:rPr>
              <a:t>YERLEŞTİRME </a:t>
            </a:r>
            <a:r>
              <a:rPr lang="tr-TR" sz="3200" dirty="0" smtClean="0">
                <a:latin typeface="Franklin Gothic Demi Cond" pitchFamily="34" charset="0"/>
              </a:rPr>
              <a:t>SONUÇLARI</a:t>
            </a:r>
            <a:endParaRPr lang="tr-TR" sz="3200" dirty="0">
              <a:latin typeface="Franklin Gothic Demi Cond" pitchFamily="34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246548"/>
              </p:ext>
            </p:extLst>
          </p:nvPr>
        </p:nvGraphicFramePr>
        <p:xfrm>
          <a:off x="179510" y="1124747"/>
          <a:ext cx="8712973" cy="4982837"/>
        </p:xfrm>
        <a:graphic>
          <a:graphicData uri="http://schemas.openxmlformats.org/drawingml/2006/table">
            <a:tbl>
              <a:tblPr/>
              <a:tblGrid>
                <a:gridCol w="354378"/>
                <a:gridCol w="871988"/>
                <a:gridCol w="630222"/>
                <a:gridCol w="660104"/>
                <a:gridCol w="586759"/>
                <a:gridCol w="586759"/>
                <a:gridCol w="586759"/>
                <a:gridCol w="586759"/>
                <a:gridCol w="608490"/>
                <a:gridCol w="603058"/>
                <a:gridCol w="586759"/>
                <a:gridCol w="586759"/>
                <a:gridCol w="440069"/>
                <a:gridCol w="578608"/>
                <a:gridCol w="445502"/>
              </a:tblGrid>
              <a:tr h="8640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S.NO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İLÇELER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MEZUN  ÖĞRENCİ SAYISI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FEN LİSELEİNE YERLEŞEN  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ANADOLU LİSELERİNE YERLEŞEN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SOSYAL BİLİMLER LİSELERİNE  YERLEŞEN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ANADOLU İMİM HATİP LİSELERİNE  YERLEŞEN 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MESLEKİ VE TEKNİK ANADOLU LİSELERİNE  YERLEŞEN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TOPLAM YERLEŞEN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ÖĞRENCİ SAYISI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ÖĞRENCİ SAYISI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ÖĞRENCİ SAYISI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ÖĞRENCİ SAYISI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ÖĞRENCİ</a:t>
                      </a:r>
                      <a:b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</a:b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SAYISI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ÖĞRENCİ</a:t>
                      </a:r>
                      <a:br>
                        <a:rPr lang="tr-TR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</a:br>
                      <a:r>
                        <a:rPr lang="tr-TR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SAYISI</a:t>
                      </a:r>
                    </a:p>
                    <a:p>
                      <a:pPr marL="0" algn="ctr" defTabSz="914400" rtl="0" eaLnBrk="1" fontAlgn="ctr" latinLnBrk="0" hangingPunct="1"/>
                      <a:endParaRPr lang="tr-TR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AKDENİZ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0,95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22,82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0,17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7,59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45,16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3223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76,68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88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ANAMUR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916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9,39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349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38,10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0,11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8,73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390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42,58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906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98,91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AYDINCIK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146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17,81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46,58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0,00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5,48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23,29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136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93,15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60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BOZYAZI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412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5,34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171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41,50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0,00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20,87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118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28,64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397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96,36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ÇAMLIYAYLA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4761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1,85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1198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25,16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0,15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413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8,67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2050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43,06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3756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78,89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60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ERDEMLİ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2212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151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6,83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946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42,77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1,22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234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10,58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643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29,07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2001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90,46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GÜLNAR</a:t>
                      </a:r>
                    </a:p>
                  </a:txBody>
                  <a:tcPr marL="8341" marR="8341" marT="83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357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8,96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135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37,82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3,36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10,92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104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29,13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322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90,20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60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MEZİTLİ</a:t>
                      </a:r>
                    </a:p>
                  </a:txBody>
                  <a:tcPr marL="8341" marR="8341" marT="83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2122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2,92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916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43,17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1,18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151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7,12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722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34,02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1876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88,41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MUT</a:t>
                      </a:r>
                    </a:p>
                  </a:txBody>
                  <a:tcPr marL="8341" marR="8341" marT="83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949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6,43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430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45,31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0,11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119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12,54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196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20,65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807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85,04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60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SİLİFKE</a:t>
                      </a:r>
                    </a:p>
                  </a:txBody>
                  <a:tcPr marL="8341" marR="8341" marT="83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1528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6,02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705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46,14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0,33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156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10,21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515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33,70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1473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96,40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TARSUS</a:t>
                      </a:r>
                    </a:p>
                  </a:txBody>
                  <a:tcPr marL="8341" marR="8341" marT="83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5126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210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4,10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1952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38,08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0,16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223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4,35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2439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47,58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4832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94,26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60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TOROSLAR</a:t>
                      </a:r>
                    </a:p>
                  </a:txBody>
                  <a:tcPr marL="8341" marR="8341" marT="83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4397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100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2,27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1377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31,32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0,34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362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8,23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2075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47,19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3929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89,36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YENİŞEHİR</a:t>
                      </a:r>
                    </a:p>
                  </a:txBody>
                  <a:tcPr marL="8341" marR="8341" marT="83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3750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192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5,12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2018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53,81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0,88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196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5,23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1040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27,73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3479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92,77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01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İL ORTALAMA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30879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1162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3,76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11224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36,35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141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0,46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2386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7,73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12224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39,59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27137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87,88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2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Dikdörtgen"/>
          <p:cNvSpPr>
            <a:spLocks noChangeArrowheads="1"/>
          </p:cNvSpPr>
          <p:nvPr/>
        </p:nvSpPr>
        <p:spPr bwMode="auto">
          <a:xfrm>
            <a:off x="500034" y="642918"/>
            <a:ext cx="8143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tr-TR" sz="2800" dirty="0">
                <a:latin typeface="Franklin Gothic Demi Cond" pitchFamily="34" charset="0"/>
              </a:rPr>
              <a:t>MERSİN YGS </a:t>
            </a:r>
            <a:r>
              <a:rPr lang="tr-TR" altLang="tr-TR" sz="2800" dirty="0" smtClean="0">
                <a:latin typeface="Franklin Gothic Demi Cond" pitchFamily="34" charset="0"/>
              </a:rPr>
              <a:t>2011-2016 </a:t>
            </a:r>
            <a:r>
              <a:rPr lang="tr-TR" altLang="tr-TR" sz="2800" dirty="0">
                <a:latin typeface="Franklin Gothic Demi Cond" pitchFamily="34" charset="0"/>
              </a:rPr>
              <a:t>NETLER TÜRKİYE MUKAYESELİ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180240"/>
              </p:ext>
            </p:extLst>
          </p:nvPr>
        </p:nvGraphicFramePr>
        <p:xfrm>
          <a:off x="107500" y="1268763"/>
          <a:ext cx="8856987" cy="4723435"/>
        </p:xfrm>
        <a:graphic>
          <a:graphicData uri="http://schemas.openxmlformats.org/drawingml/2006/table">
            <a:tbl>
              <a:tblPr/>
              <a:tblGrid>
                <a:gridCol w="1435671"/>
                <a:gridCol w="596356"/>
                <a:gridCol w="596356"/>
                <a:gridCol w="596356"/>
                <a:gridCol w="596356"/>
                <a:gridCol w="728878"/>
                <a:gridCol w="728878"/>
                <a:gridCol w="596356"/>
                <a:gridCol w="596356"/>
                <a:gridCol w="596356"/>
                <a:gridCol w="596356"/>
                <a:gridCol w="596356"/>
                <a:gridCol w="596356"/>
              </a:tblGrid>
              <a:tr h="277339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TESTLER</a:t>
                      </a:r>
                    </a:p>
                  </a:txBody>
                  <a:tcPr marL="7813" marR="7813" marT="7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TÜRKİYE ORTALAMASI</a:t>
                      </a:r>
                    </a:p>
                  </a:txBody>
                  <a:tcPr marL="7813" marR="7813" marT="7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İL  ORTALAMASI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60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2011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2012</a:t>
                      </a:r>
                    </a:p>
                  </a:txBody>
                  <a:tcPr marL="7813" marR="7813" marT="78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2013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2014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2015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2016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2011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2012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2013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2014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2015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2016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01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TEMEL MATEMETİK              (40 SORU)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7,8 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7,73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7,9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6,5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7,93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8,5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8,18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8,49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6,94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5,71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8,81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83201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F E N – 1                                     (40 SORU)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4,9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4,72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4,5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4,5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5,75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5,3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4,96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4,78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4,77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4,90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6,76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83201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TÜRKÇE                              (40 SORU)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21,8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18,8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17,2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19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10,30</a:t>
                      </a:r>
                      <a:endParaRPr lang="tr-TR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Franklin Gothic Demi Cond"/>
                        <a:ea typeface="+mn-ea"/>
                        <a:cs typeface="+mn-cs"/>
                      </a:endParaRP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22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19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17,4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19,1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15,64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19,39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83201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S O S Y A L – 1                    (40 SORU) 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11,3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11,8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12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10,9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10,45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11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11,8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12,1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10,9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10,15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10,29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83201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ORTALAMA                           (160 SORU)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45,8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43,1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41,6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40,9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36,3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34,43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47,5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43,9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Demi Cond"/>
                        </a:rPr>
                        <a:t>42,8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41,7</a:t>
                      </a:r>
                    </a:p>
                  </a:txBody>
                  <a:tcPr marL="7813" marR="7813" marT="7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36,40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Demi Cond"/>
                          <a:ea typeface="+mn-ea"/>
                          <a:cs typeface="+mn-cs"/>
                        </a:rPr>
                        <a:t>44,32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5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35" name="Rectangle 799"/>
          <p:cNvSpPr>
            <a:spLocks noChangeArrowheads="1"/>
          </p:cNvSpPr>
          <p:nvPr/>
        </p:nvSpPr>
        <p:spPr bwMode="auto">
          <a:xfrm>
            <a:off x="539750" y="835025"/>
            <a:ext cx="8424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tr-TR" sz="2400" b="1" dirty="0"/>
              <a:t>MERSİN LYS </a:t>
            </a:r>
            <a:r>
              <a:rPr lang="tr-TR" altLang="tr-TR" sz="2400" b="1" dirty="0" smtClean="0"/>
              <a:t>2011-2016 </a:t>
            </a:r>
            <a:r>
              <a:rPr lang="tr-TR" altLang="tr-TR" sz="2400" b="1" dirty="0"/>
              <a:t>NETLER TÜRKİYE MUKAYESELİ</a:t>
            </a:r>
            <a:endParaRPr lang="tr-TR" sz="24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567594"/>
              </p:ext>
            </p:extLst>
          </p:nvPr>
        </p:nvGraphicFramePr>
        <p:xfrm>
          <a:off x="179509" y="1484782"/>
          <a:ext cx="8784982" cy="4392490"/>
        </p:xfrm>
        <a:graphic>
          <a:graphicData uri="http://schemas.openxmlformats.org/drawingml/2006/table">
            <a:tbl>
              <a:tblPr/>
              <a:tblGrid>
                <a:gridCol w="1409934"/>
                <a:gridCol w="585666"/>
                <a:gridCol w="585666"/>
                <a:gridCol w="585666"/>
                <a:gridCol w="585666"/>
                <a:gridCol w="585666"/>
                <a:gridCol w="672430"/>
                <a:gridCol w="715812"/>
                <a:gridCol w="715812"/>
                <a:gridCol w="585666"/>
                <a:gridCol w="585666"/>
                <a:gridCol w="585666"/>
                <a:gridCol w="585666"/>
              </a:tblGrid>
              <a:tr h="5599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TESTLER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T</a:t>
                      </a:r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RKİYE ORT.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İL ORTALAMASI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24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73499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MATEMATİK (50 SORU)</a:t>
                      </a:r>
                    </a:p>
                  </a:txBody>
                  <a:tcPr marL="69611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15,93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14,43 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12,88 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10,58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10,2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10,38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18,72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16,51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14,7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13,24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3499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GEOMETRİ (30 SORU)</a:t>
                      </a:r>
                    </a:p>
                  </a:txBody>
                  <a:tcPr marL="69611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9,05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7,52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1,54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6,02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4,1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4,58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10,71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B3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8,52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B3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5,39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B3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7,23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B3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B3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B39"/>
                    </a:solidFill>
                  </a:tcPr>
                </a:tc>
              </a:tr>
              <a:tr h="54249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FİZİK (30 SORU)</a:t>
                      </a:r>
                    </a:p>
                  </a:txBody>
                  <a:tcPr marL="69611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8,08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10,41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7,15 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6,01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5,48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7,99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10,47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7,19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6,24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4249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KİMYA (30 SORU)</a:t>
                      </a:r>
                    </a:p>
                  </a:txBody>
                  <a:tcPr marL="69611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12,23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10,81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11,21 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8,61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9,52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10,6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12,26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10,64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11,2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9,03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73499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BİYOLOJİ (30 SORU)</a:t>
                      </a:r>
                    </a:p>
                  </a:txBody>
                  <a:tcPr marL="69611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12,07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11,17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11,9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10,1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10,53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8,5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11,87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10,95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11,92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10,28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453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10"/>
          <p:cNvSpPr>
            <a:spLocks noGrp="1"/>
          </p:cNvSpPr>
          <p:nvPr>
            <p:ph type="title" idx="4294967295"/>
          </p:nvPr>
        </p:nvSpPr>
        <p:spPr>
          <a:xfrm>
            <a:off x="467544" y="476672"/>
            <a:ext cx="8424863" cy="579438"/>
          </a:xfrm>
        </p:spPr>
        <p:txBody>
          <a:bodyPr>
            <a:normAutofit fontScale="90000"/>
          </a:bodyPr>
          <a:lstStyle/>
          <a:p>
            <a:r>
              <a:rPr lang="tr-TR" altLang="tr-TR" sz="3000" b="1" dirty="0" smtClean="0">
                <a:solidFill>
                  <a:schemeClr val="tx1"/>
                </a:solidFill>
              </a:rPr>
              <a:t>MERSİN LYS 2011-2016 NETLER TÜRKİYE MUKAYESELİ</a:t>
            </a:r>
            <a:endParaRPr lang="tr-TR" sz="30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443536"/>
              </p:ext>
            </p:extLst>
          </p:nvPr>
        </p:nvGraphicFramePr>
        <p:xfrm>
          <a:off x="251517" y="1412774"/>
          <a:ext cx="8640962" cy="4680523"/>
        </p:xfrm>
        <a:graphic>
          <a:graphicData uri="http://schemas.openxmlformats.org/drawingml/2006/table">
            <a:tbl>
              <a:tblPr/>
              <a:tblGrid>
                <a:gridCol w="1346914"/>
                <a:gridCol w="559486"/>
                <a:gridCol w="559486"/>
                <a:gridCol w="559486"/>
                <a:gridCol w="559486"/>
                <a:gridCol w="559486"/>
                <a:gridCol w="559486"/>
                <a:gridCol w="559486"/>
                <a:gridCol w="642374"/>
                <a:gridCol w="683818"/>
                <a:gridCol w="683818"/>
                <a:gridCol w="683818"/>
                <a:gridCol w="683818"/>
              </a:tblGrid>
              <a:tr h="44843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TESTLER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T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RKİYE ORT.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İL ORTALAMASI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44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8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T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RK DİLİ ED.(56 SORU</a:t>
                      </a:r>
                    </a:p>
                  </a:txBody>
                  <a:tcPr marL="202736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21,54 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24,08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23,52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19,2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20,1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27,6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22,4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24,5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23,65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19,42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25,21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8856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COĞRAFYA1(24 SORU) </a:t>
                      </a:r>
                    </a:p>
                  </a:txBody>
                  <a:tcPr marL="202736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9,36 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7,58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9,34 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8,59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9,88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7,77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9,38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7,73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9,24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8,88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86883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TARİH (44 SORU)</a:t>
                      </a:r>
                    </a:p>
                  </a:txBody>
                  <a:tcPr marL="202736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16,52 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12,60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13,84 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12,4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12,7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14,6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16,2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12,1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13,04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11,88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8856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COĞRAFYA2(14 SORU) </a:t>
                      </a:r>
                    </a:p>
                  </a:txBody>
                  <a:tcPr marL="202736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6,33 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6,15 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6,68 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5,17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5,79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5,08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6,41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6,09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4,64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4,97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88285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Tur"/>
                        </a:rPr>
                        <a:t>FELSEFE GRUBU( 32 SORU)</a:t>
                      </a:r>
                    </a:p>
                  </a:txBody>
                  <a:tcPr marL="202736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9,73 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6,75 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7,96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10,7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10,85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9,76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9,84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6,63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7,35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10,11</a:t>
                      </a:r>
                    </a:p>
                  </a:txBody>
                  <a:tcPr marL="7509" marR="7509" marT="7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5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Dikdörtgen"/>
          <p:cNvSpPr>
            <a:spLocks noChangeArrowheads="1"/>
          </p:cNvSpPr>
          <p:nvPr/>
        </p:nvSpPr>
        <p:spPr bwMode="auto">
          <a:xfrm>
            <a:off x="500034" y="642918"/>
            <a:ext cx="8143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tr-TR" sz="2800" dirty="0">
                <a:latin typeface="Franklin Gothic Demi Cond" pitchFamily="34" charset="0"/>
              </a:rPr>
              <a:t> </a:t>
            </a:r>
            <a:r>
              <a:rPr lang="tr-TR" alt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2011-2016 MERSİN </a:t>
            </a:r>
            <a:r>
              <a:rPr lang="tr-TR" alt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</a:rPr>
              <a:t>YGS-LYS YERLEŞME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396419"/>
              </p:ext>
            </p:extLst>
          </p:nvPr>
        </p:nvGraphicFramePr>
        <p:xfrm>
          <a:off x="395536" y="1484784"/>
          <a:ext cx="8648419" cy="4608511"/>
        </p:xfrm>
        <a:graphic>
          <a:graphicData uri="http://schemas.openxmlformats.org/drawingml/2006/table">
            <a:tbl>
              <a:tblPr/>
              <a:tblGrid>
                <a:gridCol w="801567"/>
                <a:gridCol w="588650"/>
                <a:gridCol w="1097572"/>
                <a:gridCol w="530225"/>
                <a:gridCol w="968560"/>
                <a:gridCol w="834967"/>
                <a:gridCol w="1050624"/>
                <a:gridCol w="427038"/>
                <a:gridCol w="1117621"/>
                <a:gridCol w="530225"/>
                <a:gridCol w="701370"/>
              </a:tblGrid>
              <a:tr h="1152127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YILLAR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effectLst/>
                          <a:latin typeface="Calibri"/>
                        </a:rPr>
                        <a:t>GİREN ÖĞR.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LİSANS YERLEŞEN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ÖNLİSAN YERLEŞEN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AÖF YERLEŞEN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TOPLAM YERLEŞEN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İL SIRA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17890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3997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22,34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3781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21,13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8535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47,71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effectLst/>
                          <a:latin typeface="Arial Tur"/>
                        </a:rPr>
                        <a:t>18587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effectLst/>
                          <a:latin typeface="Arial Tur"/>
                        </a:rPr>
                        <a:t>4110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effectLst/>
                          <a:latin typeface="Arial Tur"/>
                        </a:rPr>
                        <a:t>22,11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24,72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effectLst/>
                          <a:latin typeface="Arial Tur"/>
                        </a:rPr>
                        <a:t>9488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effectLst/>
                          <a:latin typeface="Arial Tur"/>
                        </a:rPr>
                        <a:t>51,05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effectLst/>
                          <a:latin typeface="Arial Tur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effectLst/>
                          <a:latin typeface="Arial Tur"/>
                        </a:rPr>
                        <a:t>18241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effectLst/>
                          <a:latin typeface="Arial Tur"/>
                        </a:rPr>
                        <a:t>4382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effectLst/>
                          <a:latin typeface="Arial Tur"/>
                        </a:rPr>
                        <a:t>24,02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24,61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effectLst/>
                          <a:latin typeface="Arial Tur"/>
                        </a:rPr>
                        <a:t>9656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effectLst/>
                          <a:latin typeface="Arial Tur"/>
                        </a:rPr>
                        <a:t>52,93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effectLst/>
                          <a:latin typeface="Arial Tur"/>
                        </a:rPr>
                        <a:t>24,00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26,56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3,86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10565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effectLst/>
                          <a:latin typeface="Arial Tur"/>
                        </a:rPr>
                        <a:t>54,41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2015</a:t>
                      </a:r>
                      <a:endParaRPr lang="tr-TR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58,87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effectLst/>
                          <a:latin typeface="Calibri"/>
                        </a:rPr>
                        <a:t>2016</a:t>
                      </a:r>
                      <a:endParaRPr lang="tr-TR" sz="16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49,79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9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1690</Words>
  <Application>Microsoft Office PowerPoint</Application>
  <PresentationFormat>Ekran Gösterisi (4:3)</PresentationFormat>
  <Paragraphs>1319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Ofis Teması</vt:lpstr>
      <vt:lpstr>Akış</vt:lpstr>
      <vt:lpstr>PowerPoint Sunusu</vt:lpstr>
      <vt:lpstr>2016  TEOG  ORTALAMALARI</vt:lpstr>
      <vt:lpstr>2016  TEOG İLÇE ORTALAMALARI</vt:lpstr>
      <vt:lpstr>PowerPoint Sunusu</vt:lpstr>
      <vt:lpstr>2016  TEOG İLÇELER  BAZINDA  LİSELERE  YERLEŞTİRME SONUÇLARI</vt:lpstr>
      <vt:lpstr>PowerPoint Sunusu</vt:lpstr>
      <vt:lpstr>PowerPoint Sunusu</vt:lpstr>
      <vt:lpstr>MERSİN LYS 2011-2016 NETLER TÜRKİYE MUKAYESELİ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ferda</cp:lastModifiedBy>
  <cp:revision>24</cp:revision>
  <cp:lastPrinted>2016-09-21T11:57:56Z</cp:lastPrinted>
  <dcterms:created xsi:type="dcterms:W3CDTF">2015-05-04T08:22:11Z</dcterms:created>
  <dcterms:modified xsi:type="dcterms:W3CDTF">2016-09-21T12:23:34Z</dcterms:modified>
</cp:coreProperties>
</file>